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0"/>
  </p:notesMasterIdLst>
  <p:sldIdLst>
    <p:sldId id="257" r:id="rId2"/>
    <p:sldId id="281" r:id="rId3"/>
    <p:sldId id="298" r:id="rId4"/>
    <p:sldId id="299" r:id="rId5"/>
    <p:sldId id="311" r:id="rId6"/>
    <p:sldId id="312" r:id="rId7"/>
    <p:sldId id="313" r:id="rId8"/>
    <p:sldId id="314" r:id="rId9"/>
    <p:sldId id="315" r:id="rId10"/>
    <p:sldId id="316" r:id="rId11"/>
    <p:sldId id="338" r:id="rId12"/>
    <p:sldId id="337" r:id="rId13"/>
    <p:sldId id="356" r:id="rId14"/>
    <p:sldId id="317" r:id="rId15"/>
    <p:sldId id="319" r:id="rId16"/>
    <p:sldId id="323" r:id="rId17"/>
    <p:sldId id="340" r:id="rId18"/>
    <p:sldId id="349" r:id="rId19"/>
    <p:sldId id="357" r:id="rId20"/>
    <p:sldId id="348" r:id="rId21"/>
    <p:sldId id="321" r:id="rId22"/>
    <p:sldId id="341" r:id="rId23"/>
    <p:sldId id="342" r:id="rId24"/>
    <p:sldId id="343" r:id="rId25"/>
    <p:sldId id="344" r:id="rId26"/>
    <p:sldId id="345" r:id="rId27"/>
    <p:sldId id="346" r:id="rId28"/>
    <p:sldId id="347" r:id="rId29"/>
    <p:sldId id="324" r:id="rId30"/>
    <p:sldId id="350" r:id="rId31"/>
    <p:sldId id="351" r:id="rId32"/>
    <p:sldId id="352" r:id="rId33"/>
    <p:sldId id="353" r:id="rId34"/>
    <p:sldId id="354" r:id="rId35"/>
    <p:sldId id="355" r:id="rId36"/>
    <p:sldId id="325" r:id="rId37"/>
    <p:sldId id="358" r:id="rId38"/>
    <p:sldId id="320" r:id="rId39"/>
  </p:sldIdLst>
  <p:sldSz cx="12192000" cy="6858000"/>
  <p:notesSz cx="6858000" cy="9144000"/>
  <p:embeddedFontLst>
    <p:embeddedFont>
      <p:font typeface="Be Vietnam Pro" panose="020B0604020202020204" charset="0"/>
      <p:regular r:id="rId41"/>
      <p:bold r:id="rId42"/>
      <p:italic r:id="rId43"/>
      <p:boldItalic r:id="rId44"/>
    </p:embeddedFont>
    <p:embeddedFont>
      <p:font typeface="iCiel Cadena" panose="02000503000000020004" charset="0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Phần Mặc định" id="{91A575DF-193E-4F32-A779-C0DB23F5DD7B}">
          <p14:sldIdLst>
            <p14:sldId id="257"/>
            <p14:sldId id="281"/>
            <p14:sldId id="298"/>
            <p14:sldId id="299"/>
            <p14:sldId id="311"/>
            <p14:sldId id="312"/>
            <p14:sldId id="313"/>
            <p14:sldId id="314"/>
            <p14:sldId id="315"/>
            <p14:sldId id="316"/>
            <p14:sldId id="338"/>
            <p14:sldId id="337"/>
            <p14:sldId id="356"/>
            <p14:sldId id="317"/>
            <p14:sldId id="319"/>
            <p14:sldId id="323"/>
            <p14:sldId id="340"/>
            <p14:sldId id="349"/>
            <p14:sldId id="357"/>
            <p14:sldId id="348"/>
            <p14:sldId id="321"/>
            <p14:sldId id="341"/>
            <p14:sldId id="342"/>
            <p14:sldId id="343"/>
            <p14:sldId id="344"/>
            <p14:sldId id="345"/>
            <p14:sldId id="346"/>
            <p14:sldId id="347"/>
            <p14:sldId id="324"/>
            <p14:sldId id="350"/>
            <p14:sldId id="351"/>
            <p14:sldId id="352"/>
            <p14:sldId id="353"/>
            <p14:sldId id="354"/>
            <p14:sldId id="355"/>
            <p14:sldId id="325"/>
            <p14:sldId id="358"/>
          </p14:sldIdLst>
        </p14:section>
        <p14:section name="Mục 1" id="{67860FDB-B37E-48A6-B97D-2F2C64532930}">
          <p14:sldIdLst>
            <p14:sldId id="3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2" roundtripDataSignature="AMtx7mhQvFUy5dp0mCENG1sw3GI0cjiT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B5C"/>
    <a:srgbClr val="FFFFFF"/>
    <a:srgbClr val="FF0000"/>
    <a:srgbClr val="3B81B9"/>
    <a:srgbClr val="000000"/>
    <a:srgbClr val="5AAEB4"/>
    <a:srgbClr val="222A35"/>
    <a:srgbClr val="98D8D5"/>
    <a:srgbClr val="F2F4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9FB8A84-8419-4BFE-92A1-4F482A30BB38}">
  <a:tblStyle styleId="{B9FB8A84-8419-4BFE-92A1-4F482A30BB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4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92" y="67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4bb88aaa4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104bb88aaa4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8" name="Google Shape;155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40612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8" name="Google Shape;155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3852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8" name="Google Shape;155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2909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8" name="Google Shape;155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84833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8" name="Google Shape;155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55022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8" name="Google Shape;155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4781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8" name="Google Shape;155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95791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8" name="Google Shape;155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6969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8" name="Google Shape;155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88996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8" name="Google Shape;155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7933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8" name="Google Shape;155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8" name="Google Shape;155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48226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8" name="Google Shape;155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85766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8" name="Google Shape;155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02325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8" name="Google Shape;155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83729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8" name="Google Shape;155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93744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8" name="Google Shape;155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89615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8" name="Google Shape;155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80425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8" name="Google Shape;155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1025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8" name="Google Shape;155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49028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8" name="Google Shape;155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2291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8" name="Google Shape;155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06660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8" name="Google Shape;155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64001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8" name="Google Shape;155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9965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8" name="Google Shape;155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70802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8" name="Google Shape;155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98056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8" name="Google Shape;155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65398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8" name="Google Shape;155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95707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8" name="Google Shape;155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50653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8" name="Google Shape;155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5053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8" name="Google Shape;155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3627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8" name="Google Shape;155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6679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8" name="Google Shape;155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0256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8" name="Google Shape;155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670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8" name="Google Shape;155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1180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8" name="Google Shape;155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8065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8" name="Google Shape;155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9182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userDrawn="1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960806" y="1650857"/>
            <a:ext cx="6592627" cy="3385166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384110" y="1979612"/>
            <a:ext cx="2970213" cy="2960877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5831456" y="1979612"/>
            <a:ext cx="5045810" cy="296087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8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2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2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  <p:sp>
        <p:nvSpPr>
          <p:cNvPr id="8" name="Google Shape;800;p6"/>
          <p:cNvSpPr/>
          <p:nvPr userDrawn="1"/>
        </p:nvSpPr>
        <p:spPr>
          <a:xfrm>
            <a:off x="0" y="-36609"/>
            <a:ext cx="12192000" cy="953162"/>
          </a:xfrm>
          <a:prstGeom prst="rect">
            <a:avLst/>
          </a:prstGeom>
          <a:solidFill>
            <a:schemeClr val="accent5">
              <a:lumMod val="75000"/>
              <a:alpha val="86000"/>
            </a:schemeClr>
          </a:solidFill>
          <a:ln w="12700" cap="flat" cmpd="sng">
            <a:solidFill>
              <a:srgbClr val="98D8D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Picture 2" descr="Biểu tượng - Logo - [Logo Đại học Công nghiệp Hà Nội] Ý ...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9272" y="27885"/>
            <a:ext cx="812395" cy="82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8D8D5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800;p6"/>
          <p:cNvSpPr/>
          <p:nvPr/>
        </p:nvSpPr>
        <p:spPr>
          <a:xfrm>
            <a:off x="0" y="-36609"/>
            <a:ext cx="12192000" cy="953162"/>
          </a:xfrm>
          <a:prstGeom prst="rect">
            <a:avLst/>
          </a:prstGeom>
          <a:solidFill>
            <a:schemeClr val="accent5">
              <a:lumMod val="75000"/>
              <a:alpha val="86000"/>
            </a:schemeClr>
          </a:solidFill>
          <a:ln w="12700" cap="flat" cmpd="sng">
            <a:solidFill>
              <a:srgbClr val="98D8D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36;p27"/>
          <p:cNvSpPr txBox="1"/>
          <p:nvPr/>
        </p:nvSpPr>
        <p:spPr>
          <a:xfrm>
            <a:off x="1750449" y="128620"/>
            <a:ext cx="869110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TRƯỜNG ĐẠI HỌC CÔNG NGHIỆP HÀ NỘI</a:t>
            </a:r>
            <a:endParaRPr sz="3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2" descr="Biểu tượng - Logo - [Logo Đại học Công nghiệp Hà Nội] Ý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66" y="27665"/>
            <a:ext cx="861761" cy="82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Biểu tượng - Logo - [Logo Đại học Công nghiệp Hà Nội] Ý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9272" y="27885"/>
            <a:ext cx="812395" cy="82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37;p27"/>
          <p:cNvSpPr txBox="1"/>
          <p:nvPr/>
        </p:nvSpPr>
        <p:spPr>
          <a:xfrm>
            <a:off x="1" y="1160436"/>
            <a:ext cx="12191999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u="none" strike="noStrike" cap="none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KHOA CÔNG NGHỆ THÔNG TIN</a:t>
            </a:r>
            <a:endParaRPr sz="2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Google Shape;38;p27"/>
          <p:cNvSpPr txBox="1"/>
          <p:nvPr/>
        </p:nvSpPr>
        <p:spPr>
          <a:xfrm>
            <a:off x="1" y="1616326"/>
            <a:ext cx="1219199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700" b="1" i="0" u="none" strike="noStrike" cap="none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BẢO VỆ ĐỒ ÁN TỐT NGHIỆP</a:t>
            </a:r>
            <a:br>
              <a:rPr lang="en-US" sz="2700" b="1" i="0" u="none" strike="noStrike" cap="none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</a:br>
            <a:r>
              <a:rPr lang="en-US" sz="2700" b="1" i="0" u="none" strike="noStrike" cap="none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NGÀNH CÔNG NGHỆ THÔNG TIN</a:t>
            </a:r>
            <a:endParaRPr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1" y="2781192"/>
            <a:ext cx="121919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XÂY DỰNG TRANG THƯƠNG MẠI ĐIỆN TỬ TỰ ĐỘNG ĐỒNG BỘ </a:t>
            </a:r>
          </a:p>
          <a:p>
            <a:pPr algn="ctr"/>
            <a:r>
              <a:rPr 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CÁC SẢN PHẨM TỪ NỀN TẢNG THỨ BA</a:t>
            </a:r>
            <a:endParaRPr lang="en-US" sz="2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95920" y="4253144"/>
            <a:ext cx="6096000" cy="169277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buSzPts val="4000"/>
            </a:pPr>
            <a:r>
              <a:rPr lang="en-US" sz="2600" b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CBHD     : ThS. Nguyễn Xuân Hoàng</a:t>
            </a:r>
          </a:p>
          <a:p>
            <a:pPr lvl="0">
              <a:buSzPts val="4000"/>
            </a:pPr>
            <a:r>
              <a:rPr lang="en-US" sz="2600" b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Sinh viên : Nguyễn Văn Dũng</a:t>
            </a:r>
          </a:p>
          <a:p>
            <a:pPr lvl="0">
              <a:buSzPts val="4000"/>
            </a:pPr>
            <a:r>
              <a:rPr lang="en-US" sz="2600" b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MSV        : </a:t>
            </a:r>
            <a:r>
              <a:rPr lang="en-US" sz="2600" b="1">
                <a:latin typeface="Times New Roman" panose="02020603050405020304" pitchFamily="18" charset="0"/>
                <a:ea typeface="Calibri" panose="020F0502020204030204" pitchFamily="34" charset="0"/>
              </a:rPr>
              <a:t>2020603502</a:t>
            </a:r>
          </a:p>
          <a:p>
            <a:pPr lvl="0">
              <a:buSzPts val="4000"/>
            </a:pPr>
            <a:r>
              <a:rPr lang="en-US" sz="2600" b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Lớp          : </a:t>
            </a:r>
            <a:r>
              <a:rPr lang="en-US" sz="2600" b="1">
                <a:latin typeface="Times New Roman" panose="02020603050405020304" pitchFamily="18" charset="0"/>
                <a:ea typeface="Calibri" panose="020F0502020204030204" pitchFamily="34" charset="0"/>
              </a:rPr>
              <a:t>CNTT03-K15</a:t>
            </a:r>
            <a:endParaRPr lang="en-US" sz="2600" b="1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11" name="Google Shape;1561;p20"/>
          <p:cNvSpPr/>
          <p:nvPr/>
        </p:nvSpPr>
        <p:spPr>
          <a:xfrm>
            <a:off x="0" y="6069660"/>
            <a:ext cx="12192000" cy="788199"/>
          </a:xfrm>
          <a:prstGeom prst="rect">
            <a:avLst/>
          </a:prstGeom>
          <a:solidFill>
            <a:srgbClr val="5AAEB4"/>
          </a:solidFill>
          <a:ln w="12700" cap="flat" cmpd="sng">
            <a:solidFill>
              <a:srgbClr val="5AAEB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Viền tròn trong tam giác">
            <a:extLst>
              <a:ext uri="{FF2B5EF4-FFF2-40B4-BE49-F238E27FC236}">
                <a16:creationId xmlns:a16="http://schemas.microsoft.com/office/drawing/2014/main" id="{E8ED7968-C878-4B1B-826F-D485831FEB52}"/>
              </a:ext>
            </a:extLst>
          </p:cNvPr>
          <p:cNvSpPr/>
          <p:nvPr/>
        </p:nvSpPr>
        <p:spPr>
          <a:xfrm>
            <a:off x="-1504665" y="3466491"/>
            <a:ext cx="2883089" cy="2822266"/>
          </a:xfrm>
          <a:prstGeom prst="ellipse">
            <a:avLst/>
          </a:prstGeom>
          <a:noFill/>
          <a:ln w="28575">
            <a:solidFill>
              <a:srgbClr val="3B81B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Viền tròn trong tam giác">
            <a:extLst>
              <a:ext uri="{FF2B5EF4-FFF2-40B4-BE49-F238E27FC236}">
                <a16:creationId xmlns:a16="http://schemas.microsoft.com/office/drawing/2014/main" id="{E8ED7968-C878-4B1B-826F-D485831FEB52}"/>
              </a:ext>
            </a:extLst>
          </p:cNvPr>
          <p:cNvSpPr/>
          <p:nvPr/>
        </p:nvSpPr>
        <p:spPr>
          <a:xfrm>
            <a:off x="-436793" y="3111335"/>
            <a:ext cx="873584" cy="843061"/>
          </a:xfrm>
          <a:prstGeom prst="ellipse">
            <a:avLst/>
          </a:prstGeom>
          <a:noFill/>
          <a:ln w="28575">
            <a:solidFill>
              <a:srgbClr val="3B81B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Viền tròn trong tam giác">
            <a:extLst>
              <a:ext uri="{FF2B5EF4-FFF2-40B4-BE49-F238E27FC236}">
                <a16:creationId xmlns:a16="http://schemas.microsoft.com/office/drawing/2014/main" id="{E8ED7968-C878-4B1B-826F-D485831FEB52}"/>
              </a:ext>
            </a:extLst>
          </p:cNvPr>
          <p:cNvSpPr/>
          <p:nvPr/>
        </p:nvSpPr>
        <p:spPr>
          <a:xfrm>
            <a:off x="11755208" y="1092203"/>
            <a:ext cx="873584" cy="843061"/>
          </a:xfrm>
          <a:prstGeom prst="ellipse">
            <a:avLst/>
          </a:prstGeom>
          <a:noFill/>
          <a:ln w="28575">
            <a:solidFill>
              <a:srgbClr val="3B81B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D0CF"/>
        </a:solidFill>
        <a:effectLst/>
      </p:bgPr>
    </p:bg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"/>
          <p:cNvSpPr/>
          <p:nvPr/>
        </p:nvSpPr>
        <p:spPr>
          <a:xfrm>
            <a:off x="-1450385" y="6858000"/>
            <a:ext cx="853890" cy="246394"/>
          </a:xfrm>
          <a:custGeom>
            <a:avLst/>
            <a:gdLst/>
            <a:ahLst/>
            <a:cxnLst/>
            <a:rect l="l" t="t" r="r" b="b"/>
            <a:pathLst>
              <a:path w="853890" h="246394" extrusionOk="0">
                <a:moveTo>
                  <a:pt x="847312" y="0"/>
                </a:moveTo>
                <a:lnTo>
                  <a:pt x="853890" y="246394"/>
                </a:lnTo>
                <a:lnTo>
                  <a:pt x="13156" y="246394"/>
                </a:lnTo>
                <a:lnTo>
                  <a:pt x="0" y="95386"/>
                </a:lnTo>
                <a:lnTo>
                  <a:pt x="29893" y="92021"/>
                </a:lnTo>
                <a:lnTo>
                  <a:pt x="40354" y="127474"/>
                </a:lnTo>
                <a:lnTo>
                  <a:pt x="718447" y="53516"/>
                </a:lnTo>
                <a:cubicBezTo>
                  <a:pt x="718307" y="42170"/>
                  <a:pt x="718324" y="29564"/>
                  <a:pt x="718460" y="16011"/>
                </a:cubicBezTo>
                <a:lnTo>
                  <a:pt x="718485" y="14503"/>
                </a:lnTo>
                <a:lnTo>
                  <a:pt x="84731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707;p32"/>
          <p:cNvSpPr txBox="1">
            <a:spLocks/>
          </p:cNvSpPr>
          <p:nvPr/>
        </p:nvSpPr>
        <p:spPr>
          <a:xfrm>
            <a:off x="1173706" y="105825"/>
            <a:ext cx="959437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r>
              <a:rPr lang="en-US" sz="3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  <a:endParaRPr lang="en-US" sz="3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NestJS Pros and Cons from a Solution Architect | Medium">
            <a:extLst>
              <a:ext uri="{FF2B5EF4-FFF2-40B4-BE49-F238E27FC236}">
                <a16:creationId xmlns:a16="http://schemas.microsoft.com/office/drawing/2014/main" id="{67EE2E7F-8EC2-4192-CC92-2429BF2DF4B4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5" r="21785"/>
          <a:stretch>
            <a:fillRect/>
          </a:stretch>
        </p:blipFill>
        <p:spPr bwMode="auto">
          <a:xfrm>
            <a:off x="6637244" y="1869381"/>
            <a:ext cx="3187890" cy="317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The Evolution of JavaScript: A Journey from ES1 to the Latest Version (Part  1)">
            <a:extLst>
              <a:ext uri="{FF2B5EF4-FFF2-40B4-BE49-F238E27FC236}">
                <a16:creationId xmlns:a16="http://schemas.microsoft.com/office/drawing/2014/main" id="{D823C5D3-8668-A928-6372-E950CACEDC86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" r="2074"/>
          <a:stretch>
            <a:fillRect/>
          </a:stretch>
        </p:blipFill>
        <p:spPr bwMode="auto">
          <a:xfrm>
            <a:off x="925819" y="1869381"/>
            <a:ext cx="5045075" cy="296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8078713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D0CF"/>
        </a:solidFill>
        <a:effectLst/>
      </p:bgPr>
    </p:bg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"/>
          <p:cNvSpPr/>
          <p:nvPr/>
        </p:nvSpPr>
        <p:spPr>
          <a:xfrm>
            <a:off x="-1450385" y="6858000"/>
            <a:ext cx="853890" cy="246394"/>
          </a:xfrm>
          <a:custGeom>
            <a:avLst/>
            <a:gdLst/>
            <a:ahLst/>
            <a:cxnLst/>
            <a:rect l="l" t="t" r="r" b="b"/>
            <a:pathLst>
              <a:path w="853890" h="246394" extrusionOk="0">
                <a:moveTo>
                  <a:pt x="847312" y="0"/>
                </a:moveTo>
                <a:lnTo>
                  <a:pt x="853890" y="246394"/>
                </a:lnTo>
                <a:lnTo>
                  <a:pt x="13156" y="246394"/>
                </a:lnTo>
                <a:lnTo>
                  <a:pt x="0" y="95386"/>
                </a:lnTo>
                <a:lnTo>
                  <a:pt x="29893" y="92021"/>
                </a:lnTo>
                <a:lnTo>
                  <a:pt x="40354" y="127474"/>
                </a:lnTo>
                <a:lnTo>
                  <a:pt x="718447" y="53516"/>
                </a:lnTo>
                <a:cubicBezTo>
                  <a:pt x="718307" y="42170"/>
                  <a:pt x="718324" y="29564"/>
                  <a:pt x="718460" y="16011"/>
                </a:cubicBezTo>
                <a:lnTo>
                  <a:pt x="718485" y="14503"/>
                </a:lnTo>
                <a:lnTo>
                  <a:pt x="84731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707;p32"/>
          <p:cNvSpPr txBox="1">
            <a:spLocks/>
          </p:cNvSpPr>
          <p:nvPr/>
        </p:nvSpPr>
        <p:spPr>
          <a:xfrm>
            <a:off x="1173706" y="105825"/>
            <a:ext cx="959437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r>
              <a:rPr lang="en-US" sz="3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  <a:endParaRPr lang="en-US" sz="3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The Evolution of JavaScript: A Journey from ES1 to the Latest Version (Part  1)">
            <a:extLst>
              <a:ext uri="{FF2B5EF4-FFF2-40B4-BE49-F238E27FC236}">
                <a16:creationId xmlns:a16="http://schemas.microsoft.com/office/drawing/2014/main" id="{919E4DE5-3CCF-B709-7B7F-7D1571481A33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5" r="2178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hững điểm khác biệt giữa ReactJS và React Native">
            <a:extLst>
              <a:ext uri="{FF2B5EF4-FFF2-40B4-BE49-F238E27FC236}">
                <a16:creationId xmlns:a16="http://schemas.microsoft.com/office/drawing/2014/main" id="{C19258E5-22AE-9994-332D-D9BE467B70EE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" r="126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133432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D0CF"/>
        </a:solidFill>
        <a:effectLst/>
      </p:bgPr>
    </p:bg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"/>
          <p:cNvSpPr/>
          <p:nvPr/>
        </p:nvSpPr>
        <p:spPr>
          <a:xfrm>
            <a:off x="-1450385" y="6858000"/>
            <a:ext cx="853890" cy="246394"/>
          </a:xfrm>
          <a:custGeom>
            <a:avLst/>
            <a:gdLst/>
            <a:ahLst/>
            <a:cxnLst/>
            <a:rect l="l" t="t" r="r" b="b"/>
            <a:pathLst>
              <a:path w="853890" h="246394" extrusionOk="0">
                <a:moveTo>
                  <a:pt x="847312" y="0"/>
                </a:moveTo>
                <a:lnTo>
                  <a:pt x="853890" y="246394"/>
                </a:lnTo>
                <a:lnTo>
                  <a:pt x="13156" y="246394"/>
                </a:lnTo>
                <a:lnTo>
                  <a:pt x="0" y="95386"/>
                </a:lnTo>
                <a:lnTo>
                  <a:pt x="29893" y="92021"/>
                </a:lnTo>
                <a:lnTo>
                  <a:pt x="40354" y="127474"/>
                </a:lnTo>
                <a:lnTo>
                  <a:pt x="718447" y="53516"/>
                </a:lnTo>
                <a:cubicBezTo>
                  <a:pt x="718307" y="42170"/>
                  <a:pt x="718324" y="29564"/>
                  <a:pt x="718460" y="16011"/>
                </a:cubicBezTo>
                <a:lnTo>
                  <a:pt x="718485" y="14503"/>
                </a:lnTo>
                <a:lnTo>
                  <a:pt x="84731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707;p32"/>
          <p:cNvSpPr txBox="1">
            <a:spLocks/>
          </p:cNvSpPr>
          <p:nvPr/>
        </p:nvSpPr>
        <p:spPr>
          <a:xfrm>
            <a:off x="1173706" y="105825"/>
            <a:ext cx="959437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r>
              <a:rPr lang="en-US" sz="3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3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3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3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Getting Started With PostgreSQL. There are numerous different types of… |  by Alex Mitrani | Medium">
            <a:extLst>
              <a:ext uri="{FF2B5EF4-FFF2-40B4-BE49-F238E27FC236}">
                <a16:creationId xmlns:a16="http://schemas.microsoft.com/office/drawing/2014/main" id="{EC014E50-32B8-5908-39B0-BE3EEFED05E7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3" t="1049" r="-1632" b="-1049"/>
          <a:stretch/>
        </p:blipFill>
        <p:spPr bwMode="auto">
          <a:xfrm>
            <a:off x="1716833" y="2035595"/>
            <a:ext cx="7070376" cy="296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847531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D0CF"/>
        </a:solidFill>
        <a:effectLst/>
      </p:bgPr>
    </p:bg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"/>
          <p:cNvSpPr/>
          <p:nvPr/>
        </p:nvSpPr>
        <p:spPr>
          <a:xfrm>
            <a:off x="-1450385" y="6858000"/>
            <a:ext cx="853890" cy="246394"/>
          </a:xfrm>
          <a:custGeom>
            <a:avLst/>
            <a:gdLst/>
            <a:ahLst/>
            <a:cxnLst/>
            <a:rect l="l" t="t" r="r" b="b"/>
            <a:pathLst>
              <a:path w="853890" h="246394" extrusionOk="0">
                <a:moveTo>
                  <a:pt x="847312" y="0"/>
                </a:moveTo>
                <a:lnTo>
                  <a:pt x="853890" y="246394"/>
                </a:lnTo>
                <a:lnTo>
                  <a:pt x="13156" y="246394"/>
                </a:lnTo>
                <a:lnTo>
                  <a:pt x="0" y="95386"/>
                </a:lnTo>
                <a:lnTo>
                  <a:pt x="29893" y="92021"/>
                </a:lnTo>
                <a:lnTo>
                  <a:pt x="40354" y="127474"/>
                </a:lnTo>
                <a:lnTo>
                  <a:pt x="718447" y="53516"/>
                </a:lnTo>
                <a:cubicBezTo>
                  <a:pt x="718307" y="42170"/>
                  <a:pt x="718324" y="29564"/>
                  <a:pt x="718460" y="16011"/>
                </a:cubicBezTo>
                <a:lnTo>
                  <a:pt x="718485" y="14503"/>
                </a:lnTo>
                <a:lnTo>
                  <a:pt x="84731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707;p32"/>
          <p:cNvSpPr txBox="1">
            <a:spLocks/>
          </p:cNvSpPr>
          <p:nvPr/>
        </p:nvSpPr>
        <p:spPr>
          <a:xfrm>
            <a:off x="1173706" y="105825"/>
            <a:ext cx="959437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r>
              <a:rPr lang="en-US" sz="3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</a:t>
            </a:r>
          </a:p>
        </p:txBody>
      </p:sp>
      <p:pic>
        <p:nvPicPr>
          <p:cNvPr id="5122" name="Picture 2" descr="pm2 - npm">
            <a:extLst>
              <a:ext uri="{FF2B5EF4-FFF2-40B4-BE49-F238E27FC236}">
                <a16:creationId xmlns:a16="http://schemas.microsoft.com/office/drawing/2014/main" id="{B196A7B5-CDF2-29EA-677C-27BAAEB80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885" y="1093465"/>
            <a:ext cx="3573625" cy="869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NGINX Web Server - QuikSite® Design Services">
            <a:extLst>
              <a:ext uri="{FF2B5EF4-FFF2-40B4-BE49-F238E27FC236}">
                <a16:creationId xmlns:a16="http://schemas.microsoft.com/office/drawing/2014/main" id="{A2E3AE4C-1B20-4B99-419F-E040AC162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218" y="709156"/>
            <a:ext cx="1771067" cy="17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Docker là gì? | AWS">
            <a:extLst>
              <a:ext uri="{FF2B5EF4-FFF2-40B4-BE49-F238E27FC236}">
                <a16:creationId xmlns:a16="http://schemas.microsoft.com/office/drawing/2014/main" id="{0D812B22-DDF2-5A03-2D76-2F18B6B1C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457" y="4125021"/>
            <a:ext cx="4761844" cy="223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Deploy và host dự án ReactJS ra thế giới Internet với Nodejs,Serve, Pm2,  Nginx trên một VPS (Máy ảo) - Chuyên Chém gió về web development &amp; đời dev">
            <a:extLst>
              <a:ext uri="{FF2B5EF4-FFF2-40B4-BE49-F238E27FC236}">
                <a16:creationId xmlns:a16="http://schemas.microsoft.com/office/drawing/2014/main" id="{E9517CF7-8FDC-5DFD-CD89-98AD7416E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56" y="2323323"/>
            <a:ext cx="7621554" cy="42454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Certbot&quot; Icon - Download for free – Iconduck">
            <a:extLst>
              <a:ext uri="{FF2B5EF4-FFF2-40B4-BE49-F238E27FC236}">
                <a16:creationId xmlns:a16="http://schemas.microsoft.com/office/drawing/2014/main" id="{654A6AB0-ECF8-5D5E-BD5B-C3CC7E63E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218" y="2898490"/>
            <a:ext cx="2351314" cy="80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555394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D0CF"/>
        </a:solidFill>
        <a:effectLst/>
      </p:bgPr>
    </p:bg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"/>
          <p:cNvSpPr/>
          <p:nvPr/>
        </p:nvSpPr>
        <p:spPr>
          <a:xfrm>
            <a:off x="-1450385" y="6858000"/>
            <a:ext cx="853890" cy="246394"/>
          </a:xfrm>
          <a:custGeom>
            <a:avLst/>
            <a:gdLst/>
            <a:ahLst/>
            <a:cxnLst/>
            <a:rect l="l" t="t" r="r" b="b"/>
            <a:pathLst>
              <a:path w="853890" h="246394" extrusionOk="0">
                <a:moveTo>
                  <a:pt x="847312" y="0"/>
                </a:moveTo>
                <a:lnTo>
                  <a:pt x="853890" y="246394"/>
                </a:lnTo>
                <a:lnTo>
                  <a:pt x="13156" y="246394"/>
                </a:lnTo>
                <a:lnTo>
                  <a:pt x="0" y="95386"/>
                </a:lnTo>
                <a:lnTo>
                  <a:pt x="29893" y="92021"/>
                </a:lnTo>
                <a:lnTo>
                  <a:pt x="40354" y="127474"/>
                </a:lnTo>
                <a:lnTo>
                  <a:pt x="718447" y="53516"/>
                </a:lnTo>
                <a:cubicBezTo>
                  <a:pt x="718307" y="42170"/>
                  <a:pt x="718324" y="29564"/>
                  <a:pt x="718460" y="16011"/>
                </a:cubicBezTo>
                <a:lnTo>
                  <a:pt x="718485" y="14503"/>
                </a:lnTo>
                <a:lnTo>
                  <a:pt x="84731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707;p32"/>
          <p:cNvSpPr txBox="1">
            <a:spLocks/>
          </p:cNvSpPr>
          <p:nvPr/>
        </p:nvSpPr>
        <p:spPr>
          <a:xfrm>
            <a:off x="1173706" y="105825"/>
            <a:ext cx="959437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r>
              <a:rPr lang="en-US" sz="3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3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3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0" name="Picture 4" descr="Optimizing VSCode Startup Time with Profiles - Chris's Tech ADHD">
            <a:extLst>
              <a:ext uri="{FF2B5EF4-FFF2-40B4-BE49-F238E27FC236}">
                <a16:creationId xmlns:a16="http://schemas.microsoft.com/office/drawing/2014/main" id="{1B21BF5C-057E-42F2-62DB-9BD87A217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093" y="1744253"/>
            <a:ext cx="955610" cy="95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Postman | Public APIs | Postman API Network">
            <a:extLst>
              <a:ext uri="{FF2B5EF4-FFF2-40B4-BE49-F238E27FC236}">
                <a16:creationId xmlns:a16="http://schemas.microsoft.com/office/drawing/2014/main" id="{776B6789-43C4-BE30-68A3-490C641EE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44" y="3506276"/>
            <a:ext cx="1038807" cy="103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Navicat Premium 16 (1-4 Users) ราคาพิเศษ - VSM365">
            <a:extLst>
              <a:ext uri="{FF2B5EF4-FFF2-40B4-BE49-F238E27FC236}">
                <a16:creationId xmlns:a16="http://schemas.microsoft.com/office/drawing/2014/main" id="{7FAE2620-4CFD-F4ED-9465-816DD00E0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9470" y="1273446"/>
            <a:ext cx="1897224" cy="189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0" descr="دانلود Rational Rose Enterprise 8.5.0506 مدل سازی و تحلیل سیستم ها">
            <a:extLst>
              <a:ext uri="{FF2B5EF4-FFF2-40B4-BE49-F238E27FC236}">
                <a16:creationId xmlns:a16="http://schemas.microsoft.com/office/drawing/2014/main" id="{8FA305D7-574E-D074-B78D-F5B2F7CD43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14" name="Picture 18" descr="IBM Rational Software Architect: Rational Software Architect is an  object-oriented Unified Modeling Language | AlternativeTo">
            <a:extLst>
              <a:ext uri="{FF2B5EF4-FFF2-40B4-BE49-F238E27FC236}">
                <a16:creationId xmlns:a16="http://schemas.microsoft.com/office/drawing/2014/main" id="{E9975728-5092-B1EB-FF4A-121C80445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546" y="3495102"/>
            <a:ext cx="1319073" cy="131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96497A-3519-5698-BEB6-29E769A441E0}"/>
              </a:ext>
            </a:extLst>
          </p:cNvPr>
          <p:cNvSpPr/>
          <p:nvPr/>
        </p:nvSpPr>
        <p:spPr>
          <a:xfrm>
            <a:off x="90515" y="1885318"/>
            <a:ext cx="7739035" cy="3586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Visual Studio Code: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Phục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code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NestJS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ReactJS.</a:t>
            </a:r>
            <a:b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Navicat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Postman: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API.</a:t>
            </a:r>
            <a:b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Chrome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DevTools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gỡ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web.</a:t>
            </a:r>
            <a:b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DbDiagram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DigitalOcean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Mua VPS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</a:t>
            </a:r>
            <a:b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Rational Rose: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124" name="Picture 28" descr="dbdiagram Blog">
            <a:extLst>
              <a:ext uri="{FF2B5EF4-FFF2-40B4-BE49-F238E27FC236}">
                <a16:creationId xmlns:a16="http://schemas.microsoft.com/office/drawing/2014/main" id="{8748104B-64F3-2EFD-56E3-48D2CBF1D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979" y="5138607"/>
            <a:ext cx="6082744" cy="159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4792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D0CF"/>
        </a:solidFill>
        <a:effectLst/>
      </p:bgPr>
    </p:bg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"/>
          <p:cNvSpPr/>
          <p:nvPr/>
        </p:nvSpPr>
        <p:spPr>
          <a:xfrm>
            <a:off x="-1450385" y="6858000"/>
            <a:ext cx="853890" cy="246394"/>
          </a:xfrm>
          <a:custGeom>
            <a:avLst/>
            <a:gdLst/>
            <a:ahLst/>
            <a:cxnLst/>
            <a:rect l="l" t="t" r="r" b="b"/>
            <a:pathLst>
              <a:path w="853890" h="246394" extrusionOk="0">
                <a:moveTo>
                  <a:pt x="847312" y="0"/>
                </a:moveTo>
                <a:lnTo>
                  <a:pt x="853890" y="246394"/>
                </a:lnTo>
                <a:lnTo>
                  <a:pt x="13156" y="246394"/>
                </a:lnTo>
                <a:lnTo>
                  <a:pt x="0" y="95386"/>
                </a:lnTo>
                <a:lnTo>
                  <a:pt x="29893" y="92021"/>
                </a:lnTo>
                <a:lnTo>
                  <a:pt x="40354" y="127474"/>
                </a:lnTo>
                <a:lnTo>
                  <a:pt x="718447" y="53516"/>
                </a:lnTo>
                <a:cubicBezTo>
                  <a:pt x="718307" y="42170"/>
                  <a:pt x="718324" y="29564"/>
                  <a:pt x="718460" y="16011"/>
                </a:cubicBezTo>
                <a:lnTo>
                  <a:pt x="718485" y="14503"/>
                </a:lnTo>
                <a:lnTo>
                  <a:pt x="84731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669;p29"/>
          <p:cNvSpPr txBox="1">
            <a:spLocks/>
          </p:cNvSpPr>
          <p:nvPr/>
        </p:nvSpPr>
        <p:spPr>
          <a:xfrm>
            <a:off x="1364777" y="754968"/>
            <a:ext cx="1815150" cy="2242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e Vietnam Pro"/>
              <a:buNone/>
              <a:tabLst/>
              <a:defRPr/>
            </a:pPr>
            <a:r>
              <a:rPr kumimoji="0" lang="en" sz="8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 Vietnam Pro"/>
                <a:sym typeface="Be Vietnam Pro"/>
              </a:rPr>
              <a:t>05</a:t>
            </a:r>
            <a:endParaRPr kumimoji="0" lang="en" sz="8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 Vietnam Pro"/>
              <a:sym typeface="Be Vietnam Pro"/>
            </a:endParaRPr>
          </a:p>
        </p:txBody>
      </p:sp>
      <p:sp>
        <p:nvSpPr>
          <p:cNvPr id="5" name="Google Shape;675;p29"/>
          <p:cNvSpPr txBox="1">
            <a:spLocks/>
          </p:cNvSpPr>
          <p:nvPr/>
        </p:nvSpPr>
        <p:spPr>
          <a:xfrm>
            <a:off x="1364777" y="3166282"/>
            <a:ext cx="10770359" cy="33466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đạt được</a:t>
            </a:r>
            <a:endParaRPr lang="en-US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189876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D0CF"/>
        </a:solidFill>
        <a:effectLst/>
      </p:bgPr>
    </p:bg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"/>
          <p:cNvSpPr/>
          <p:nvPr/>
        </p:nvSpPr>
        <p:spPr>
          <a:xfrm>
            <a:off x="-1450385" y="6858000"/>
            <a:ext cx="853890" cy="246394"/>
          </a:xfrm>
          <a:custGeom>
            <a:avLst/>
            <a:gdLst/>
            <a:ahLst/>
            <a:cxnLst/>
            <a:rect l="l" t="t" r="r" b="b"/>
            <a:pathLst>
              <a:path w="853890" h="246394" extrusionOk="0">
                <a:moveTo>
                  <a:pt x="847312" y="0"/>
                </a:moveTo>
                <a:lnTo>
                  <a:pt x="853890" y="246394"/>
                </a:lnTo>
                <a:lnTo>
                  <a:pt x="13156" y="246394"/>
                </a:lnTo>
                <a:lnTo>
                  <a:pt x="0" y="95386"/>
                </a:lnTo>
                <a:lnTo>
                  <a:pt x="29893" y="92021"/>
                </a:lnTo>
                <a:lnTo>
                  <a:pt x="40354" y="127474"/>
                </a:lnTo>
                <a:lnTo>
                  <a:pt x="718447" y="53516"/>
                </a:lnTo>
                <a:cubicBezTo>
                  <a:pt x="718307" y="42170"/>
                  <a:pt x="718324" y="29564"/>
                  <a:pt x="718460" y="16011"/>
                </a:cubicBezTo>
                <a:lnTo>
                  <a:pt x="718485" y="14503"/>
                </a:lnTo>
                <a:lnTo>
                  <a:pt x="84731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45;p1"/>
          <p:cNvSpPr txBox="1"/>
          <p:nvPr/>
        </p:nvSpPr>
        <p:spPr>
          <a:xfrm>
            <a:off x="689509" y="1974029"/>
            <a:ext cx="4979772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  <a:buClr>
                <a:schemeClr val="bg1"/>
              </a:buClr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Đăng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45;p1"/>
          <p:cNvSpPr txBox="1"/>
          <p:nvPr/>
        </p:nvSpPr>
        <p:spPr>
          <a:xfrm>
            <a:off x="689509" y="1358182"/>
            <a:ext cx="1070637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</a:t>
            </a:r>
            <a:r>
              <a:rPr lang="en-US" sz="2400" b="1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4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sz="24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7" name="Google Shape;669;p29"/>
          <p:cNvSpPr txBox="1">
            <a:spLocks/>
          </p:cNvSpPr>
          <p:nvPr/>
        </p:nvSpPr>
        <p:spPr>
          <a:xfrm>
            <a:off x="360530" y="209060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e Vietnam Pro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 Vietnam Pro"/>
                <a:sym typeface="Be Vietnam Pro"/>
              </a:rPr>
              <a:t>05</a:t>
            </a:r>
            <a:endParaRPr kumimoji="0" lang="en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 Vietnam Pro"/>
              <a:sym typeface="Be Vietnam Pro"/>
            </a:endParaRPr>
          </a:p>
        </p:txBody>
      </p:sp>
      <p:sp>
        <p:nvSpPr>
          <p:cNvPr id="8" name="Google Shape;707;p32"/>
          <p:cNvSpPr txBox="1">
            <a:spLocks/>
          </p:cNvSpPr>
          <p:nvPr/>
        </p:nvSpPr>
        <p:spPr>
          <a:xfrm>
            <a:off x="1299946" y="105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r>
              <a:rPr lang="en-US" sz="3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QUẢ ĐẠT ĐƯỢC</a:t>
            </a:r>
            <a:endParaRPr lang="en-US" sz="3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42695" y="2594440"/>
            <a:ext cx="3598460" cy="22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(COD,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VnPay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3857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D0CF"/>
        </a:solidFill>
        <a:effectLst/>
      </p:bgPr>
    </p:bg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"/>
          <p:cNvSpPr/>
          <p:nvPr/>
        </p:nvSpPr>
        <p:spPr>
          <a:xfrm>
            <a:off x="-1450385" y="6858000"/>
            <a:ext cx="853890" cy="246394"/>
          </a:xfrm>
          <a:custGeom>
            <a:avLst/>
            <a:gdLst/>
            <a:ahLst/>
            <a:cxnLst/>
            <a:rect l="l" t="t" r="r" b="b"/>
            <a:pathLst>
              <a:path w="853890" h="246394" extrusionOk="0">
                <a:moveTo>
                  <a:pt x="847312" y="0"/>
                </a:moveTo>
                <a:lnTo>
                  <a:pt x="853890" y="246394"/>
                </a:lnTo>
                <a:lnTo>
                  <a:pt x="13156" y="246394"/>
                </a:lnTo>
                <a:lnTo>
                  <a:pt x="0" y="95386"/>
                </a:lnTo>
                <a:lnTo>
                  <a:pt x="29893" y="92021"/>
                </a:lnTo>
                <a:lnTo>
                  <a:pt x="40354" y="127474"/>
                </a:lnTo>
                <a:lnTo>
                  <a:pt x="718447" y="53516"/>
                </a:lnTo>
                <a:cubicBezTo>
                  <a:pt x="718307" y="42170"/>
                  <a:pt x="718324" y="29564"/>
                  <a:pt x="718460" y="16011"/>
                </a:cubicBezTo>
                <a:lnTo>
                  <a:pt x="718485" y="14503"/>
                </a:lnTo>
                <a:lnTo>
                  <a:pt x="84731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45;p1"/>
          <p:cNvSpPr txBox="1"/>
          <p:nvPr/>
        </p:nvSpPr>
        <p:spPr>
          <a:xfrm>
            <a:off x="689508" y="1974029"/>
            <a:ext cx="6868287" cy="397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  <a:buClr>
                <a:schemeClr val="bg1"/>
              </a:buClr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Shopify,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ShopBase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45;p1"/>
          <p:cNvSpPr txBox="1"/>
          <p:nvPr/>
        </p:nvSpPr>
        <p:spPr>
          <a:xfrm>
            <a:off x="689509" y="1358182"/>
            <a:ext cx="1070637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</a:t>
            </a:r>
            <a:r>
              <a:rPr lang="en-US" sz="2400" b="1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4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sz="24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7" name="Google Shape;669;p29"/>
          <p:cNvSpPr txBox="1">
            <a:spLocks/>
          </p:cNvSpPr>
          <p:nvPr/>
        </p:nvSpPr>
        <p:spPr>
          <a:xfrm>
            <a:off x="360530" y="209060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e Vietnam Pro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 Vietnam Pro"/>
                <a:sym typeface="Be Vietnam Pro"/>
              </a:rPr>
              <a:t>05</a:t>
            </a:r>
            <a:endParaRPr kumimoji="0" lang="en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 Vietnam Pro"/>
              <a:sym typeface="Be Vietnam Pro"/>
            </a:endParaRPr>
          </a:p>
        </p:txBody>
      </p:sp>
      <p:sp>
        <p:nvSpPr>
          <p:cNvPr id="8" name="Google Shape;707;p32"/>
          <p:cNvSpPr txBox="1">
            <a:spLocks/>
          </p:cNvSpPr>
          <p:nvPr/>
        </p:nvSpPr>
        <p:spPr>
          <a:xfrm>
            <a:off x="1299946" y="105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r>
              <a:rPr lang="en-US" sz="3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QUẢ ĐẠT ĐƯỢC</a:t>
            </a:r>
            <a:endParaRPr lang="en-US" sz="3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1657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D0CF"/>
        </a:solidFill>
        <a:effectLst/>
      </p:bgPr>
    </p:bg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"/>
          <p:cNvSpPr/>
          <p:nvPr/>
        </p:nvSpPr>
        <p:spPr>
          <a:xfrm>
            <a:off x="-1450385" y="6858000"/>
            <a:ext cx="853890" cy="246394"/>
          </a:xfrm>
          <a:custGeom>
            <a:avLst/>
            <a:gdLst/>
            <a:ahLst/>
            <a:cxnLst/>
            <a:rect l="l" t="t" r="r" b="b"/>
            <a:pathLst>
              <a:path w="853890" h="246394" extrusionOk="0">
                <a:moveTo>
                  <a:pt x="847312" y="0"/>
                </a:moveTo>
                <a:lnTo>
                  <a:pt x="853890" y="246394"/>
                </a:lnTo>
                <a:lnTo>
                  <a:pt x="13156" y="246394"/>
                </a:lnTo>
                <a:lnTo>
                  <a:pt x="0" y="95386"/>
                </a:lnTo>
                <a:lnTo>
                  <a:pt x="29893" y="92021"/>
                </a:lnTo>
                <a:lnTo>
                  <a:pt x="40354" y="127474"/>
                </a:lnTo>
                <a:lnTo>
                  <a:pt x="718447" y="53516"/>
                </a:lnTo>
                <a:cubicBezTo>
                  <a:pt x="718307" y="42170"/>
                  <a:pt x="718324" y="29564"/>
                  <a:pt x="718460" y="16011"/>
                </a:cubicBezTo>
                <a:lnTo>
                  <a:pt x="718485" y="14503"/>
                </a:lnTo>
                <a:lnTo>
                  <a:pt x="84731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45;p1"/>
          <p:cNvSpPr txBox="1"/>
          <p:nvPr/>
        </p:nvSpPr>
        <p:spPr>
          <a:xfrm>
            <a:off x="1" y="2954971"/>
            <a:ext cx="12191999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6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phía Khách hàng</a:t>
            </a:r>
            <a:endParaRPr lang="en-US" sz="6000" b="1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Google Shape;707;p32"/>
          <p:cNvSpPr txBox="1">
            <a:spLocks/>
          </p:cNvSpPr>
          <p:nvPr/>
        </p:nvSpPr>
        <p:spPr>
          <a:xfrm>
            <a:off x="382137" y="105825"/>
            <a:ext cx="1024946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r>
              <a:rPr lang="en-US" sz="3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chương trình</a:t>
            </a:r>
            <a:endParaRPr lang="en-US" sz="3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3874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D0CF"/>
        </a:solidFill>
        <a:effectLst/>
      </p:bgPr>
    </p:bg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"/>
          <p:cNvSpPr/>
          <p:nvPr/>
        </p:nvSpPr>
        <p:spPr>
          <a:xfrm>
            <a:off x="-1450385" y="6858000"/>
            <a:ext cx="853890" cy="246394"/>
          </a:xfrm>
          <a:custGeom>
            <a:avLst/>
            <a:gdLst/>
            <a:ahLst/>
            <a:cxnLst/>
            <a:rect l="l" t="t" r="r" b="b"/>
            <a:pathLst>
              <a:path w="853890" h="246394" extrusionOk="0">
                <a:moveTo>
                  <a:pt x="847312" y="0"/>
                </a:moveTo>
                <a:lnTo>
                  <a:pt x="853890" y="246394"/>
                </a:lnTo>
                <a:lnTo>
                  <a:pt x="13156" y="246394"/>
                </a:lnTo>
                <a:lnTo>
                  <a:pt x="0" y="95386"/>
                </a:lnTo>
                <a:lnTo>
                  <a:pt x="29893" y="92021"/>
                </a:lnTo>
                <a:lnTo>
                  <a:pt x="40354" y="127474"/>
                </a:lnTo>
                <a:lnTo>
                  <a:pt x="718447" y="53516"/>
                </a:lnTo>
                <a:cubicBezTo>
                  <a:pt x="718307" y="42170"/>
                  <a:pt x="718324" y="29564"/>
                  <a:pt x="718460" y="16011"/>
                </a:cubicBezTo>
                <a:lnTo>
                  <a:pt x="718485" y="14503"/>
                </a:lnTo>
                <a:lnTo>
                  <a:pt x="84731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45;p1"/>
          <p:cNvSpPr txBox="1"/>
          <p:nvPr/>
        </p:nvSpPr>
        <p:spPr>
          <a:xfrm>
            <a:off x="1181227" y="161514"/>
            <a:ext cx="860421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chemeClr val="bg1"/>
              </a:buClr>
            </a:pPr>
            <a:r>
              <a:rPr lang="en-US" sz="32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 hình đăng ký</a:t>
            </a:r>
            <a:endParaRPr lang="en-US" sz="32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Viền tam giác">
            <a:extLst>
              <a:ext uri="{FF2B5EF4-FFF2-40B4-BE49-F238E27FC236}">
                <a16:creationId xmlns:a16="http://schemas.microsoft.com/office/drawing/2014/main" id="{36C7604A-2219-499B-851B-DA876150159D}"/>
              </a:ext>
            </a:extLst>
          </p:cNvPr>
          <p:cNvSpPr/>
          <p:nvPr/>
        </p:nvSpPr>
        <p:spPr>
          <a:xfrm rot="12610343" flipH="1">
            <a:off x="341186" y="262209"/>
            <a:ext cx="521994" cy="449995"/>
          </a:xfrm>
          <a:prstGeom prst="triangle">
            <a:avLst/>
          </a:prstGeom>
          <a:noFill/>
          <a:ln w="76200">
            <a:solidFill>
              <a:srgbClr val="FFD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FFFFFF"/>
              </a:solidFill>
            </a:endParaRPr>
          </a:p>
        </p:txBody>
      </p:sp>
      <p:sp>
        <p:nvSpPr>
          <p:cNvPr id="10" name="Viền tròn trong tam giác">
            <a:extLst>
              <a:ext uri="{FF2B5EF4-FFF2-40B4-BE49-F238E27FC236}">
                <a16:creationId xmlns:a16="http://schemas.microsoft.com/office/drawing/2014/main" id="{E8ED7968-C878-4B1B-826F-D485831FEB52}"/>
              </a:ext>
            </a:extLst>
          </p:cNvPr>
          <p:cNvSpPr/>
          <p:nvPr/>
        </p:nvSpPr>
        <p:spPr>
          <a:xfrm>
            <a:off x="263462" y="0"/>
            <a:ext cx="411816" cy="411816"/>
          </a:xfrm>
          <a:prstGeom prst="ellipse">
            <a:avLst/>
          </a:prstGeom>
          <a:noFill/>
          <a:ln w="28575">
            <a:solidFill>
              <a:srgbClr val="FFDB5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 descr="A screenshot of a login form&#10;&#10;Description automatically generated"/>
          <p:cNvPicPr/>
          <p:nvPr/>
        </p:nvPicPr>
        <p:blipFill rotWithShape="1">
          <a:blip r:embed="rId3"/>
          <a:srcRect l="14237" t="11441" r="19368" b="9349"/>
          <a:stretch/>
        </p:blipFill>
        <p:spPr>
          <a:xfrm>
            <a:off x="3848669" y="1460310"/>
            <a:ext cx="4667535" cy="458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639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D0CF"/>
        </a:solidFill>
        <a:effectLst/>
      </p:bgPr>
    </p:bg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"/>
          <p:cNvSpPr/>
          <p:nvPr/>
        </p:nvSpPr>
        <p:spPr>
          <a:xfrm>
            <a:off x="-1450385" y="6858000"/>
            <a:ext cx="853890" cy="246394"/>
          </a:xfrm>
          <a:custGeom>
            <a:avLst/>
            <a:gdLst/>
            <a:ahLst/>
            <a:cxnLst/>
            <a:rect l="l" t="t" r="r" b="b"/>
            <a:pathLst>
              <a:path w="853890" h="246394" extrusionOk="0">
                <a:moveTo>
                  <a:pt x="847312" y="0"/>
                </a:moveTo>
                <a:lnTo>
                  <a:pt x="853890" y="246394"/>
                </a:lnTo>
                <a:lnTo>
                  <a:pt x="13156" y="246394"/>
                </a:lnTo>
                <a:lnTo>
                  <a:pt x="0" y="95386"/>
                </a:lnTo>
                <a:lnTo>
                  <a:pt x="29893" y="92021"/>
                </a:lnTo>
                <a:lnTo>
                  <a:pt x="40354" y="127474"/>
                </a:lnTo>
                <a:lnTo>
                  <a:pt x="718447" y="53516"/>
                </a:lnTo>
                <a:cubicBezTo>
                  <a:pt x="718307" y="42170"/>
                  <a:pt x="718324" y="29564"/>
                  <a:pt x="718460" y="16011"/>
                </a:cubicBezTo>
                <a:lnTo>
                  <a:pt x="718485" y="14503"/>
                </a:lnTo>
                <a:lnTo>
                  <a:pt x="84731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965580" y="1764909"/>
            <a:ext cx="2560295" cy="1302506"/>
            <a:chOff x="965580" y="1519245"/>
            <a:chExt cx="2560295" cy="1302506"/>
          </a:xfrm>
        </p:grpSpPr>
        <p:sp>
          <p:nvSpPr>
            <p:cNvPr id="66" name="Google Shape;669;p29"/>
            <p:cNvSpPr txBox="1">
              <a:spLocks/>
            </p:cNvSpPr>
            <p:nvPr/>
          </p:nvSpPr>
          <p:spPr>
            <a:xfrm>
              <a:off x="1042918" y="1519245"/>
              <a:ext cx="734700" cy="61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e Vietnam Pro"/>
                <a:buNone/>
                <a:defRPr sz="3000" b="1" i="0" u="none" strike="noStrike" cap="none">
                  <a:solidFill>
                    <a:schemeClr val="accent2"/>
                  </a:solidFill>
                  <a:latin typeface="Be Vietnam Pro"/>
                  <a:ea typeface="Be Vietnam Pro"/>
                  <a:cs typeface="Be Vietnam Pro"/>
                  <a:sym typeface="Be Vietnam Pr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e Vietnam Pro"/>
                <a:buNone/>
                <a:defRPr sz="3000" b="1" i="0" u="none" strike="noStrike" cap="none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e Vietnam Pro"/>
                <a:buNone/>
                <a:defRPr sz="3000" b="1" i="0" u="none" strike="noStrike" cap="none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e Vietnam Pro"/>
                <a:buNone/>
                <a:defRPr sz="3000" b="1" i="0" u="none" strike="noStrike" cap="none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e Vietnam Pro"/>
                <a:buNone/>
                <a:defRPr sz="3000" b="1" i="0" u="none" strike="noStrike" cap="none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e Vietnam Pro"/>
                <a:buNone/>
                <a:defRPr sz="3000" b="1" i="0" u="none" strike="noStrike" cap="none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e Vietnam Pro"/>
                <a:buNone/>
                <a:defRPr sz="3000" b="1" i="0" u="none" strike="noStrike" cap="none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e Vietnam Pro"/>
                <a:buNone/>
                <a:defRPr sz="3000" b="1" i="0" u="none" strike="noStrike" cap="none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e Vietnam Pro"/>
                <a:buNone/>
                <a:defRPr sz="3000" b="1" i="0" u="none" strike="noStrike" cap="none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Be Vietnam Pro"/>
                <a:buNone/>
                <a:tabLst/>
                <a:defRPr/>
              </a:pPr>
              <a:r>
                <a:rPr kumimoji="0" lang="en" sz="36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e Vietnam Pro"/>
                  <a:sym typeface="Be Vietnam Pro"/>
                </a:rPr>
                <a:t>01</a:t>
              </a:r>
              <a:endPara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 Vietnam Pro"/>
                <a:sym typeface="Be Vietnam Pro"/>
              </a:endParaRPr>
            </a:p>
          </p:txBody>
        </p:sp>
        <p:sp>
          <p:nvSpPr>
            <p:cNvPr id="72" name="Google Shape;675;p29"/>
            <p:cNvSpPr txBox="1">
              <a:spLocks/>
            </p:cNvSpPr>
            <p:nvPr/>
          </p:nvSpPr>
          <p:spPr>
            <a:xfrm>
              <a:off x="965580" y="2192989"/>
              <a:ext cx="2560295" cy="628762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Lý do chọn đề tài</a:t>
              </a:r>
              <a:endPara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3" name="Google Shape;668;p29"/>
          <p:cNvSpPr txBox="1">
            <a:spLocks/>
          </p:cNvSpPr>
          <p:nvPr/>
        </p:nvSpPr>
        <p:spPr>
          <a:xfrm>
            <a:off x="0" y="64002"/>
            <a:ext cx="12192000" cy="6725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4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  <a:endParaRPr lang="en-US" sz="34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572000" y="1764909"/>
            <a:ext cx="2686551" cy="1302506"/>
            <a:chOff x="4572000" y="1519245"/>
            <a:chExt cx="2686551" cy="1302506"/>
          </a:xfrm>
        </p:grpSpPr>
        <p:sp>
          <p:nvSpPr>
            <p:cNvPr id="67" name="Google Shape;669;p29"/>
            <p:cNvSpPr txBox="1">
              <a:spLocks/>
            </p:cNvSpPr>
            <p:nvPr/>
          </p:nvSpPr>
          <p:spPr>
            <a:xfrm>
              <a:off x="4572000" y="1519245"/>
              <a:ext cx="734700" cy="61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e Vietnam Pro"/>
                <a:buNone/>
                <a:defRPr sz="3000" b="1" i="0" u="none" strike="noStrike" cap="none">
                  <a:solidFill>
                    <a:schemeClr val="accent2"/>
                  </a:solidFill>
                  <a:latin typeface="Be Vietnam Pro"/>
                  <a:ea typeface="Be Vietnam Pro"/>
                  <a:cs typeface="Be Vietnam Pro"/>
                  <a:sym typeface="Be Vietnam Pr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e Vietnam Pro"/>
                <a:buNone/>
                <a:defRPr sz="3000" b="1" i="0" u="none" strike="noStrike" cap="none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e Vietnam Pro"/>
                <a:buNone/>
                <a:defRPr sz="3000" b="1" i="0" u="none" strike="noStrike" cap="none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e Vietnam Pro"/>
                <a:buNone/>
                <a:defRPr sz="3000" b="1" i="0" u="none" strike="noStrike" cap="none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e Vietnam Pro"/>
                <a:buNone/>
                <a:defRPr sz="3000" b="1" i="0" u="none" strike="noStrike" cap="none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e Vietnam Pro"/>
                <a:buNone/>
                <a:defRPr sz="3000" b="1" i="0" u="none" strike="noStrike" cap="none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e Vietnam Pro"/>
                <a:buNone/>
                <a:defRPr sz="3000" b="1" i="0" u="none" strike="noStrike" cap="none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e Vietnam Pro"/>
                <a:buNone/>
                <a:defRPr sz="3000" b="1" i="0" u="none" strike="noStrike" cap="none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e Vietnam Pro"/>
                <a:buNone/>
                <a:defRPr sz="3000" b="1" i="0" u="none" strike="noStrike" cap="none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Be Vietnam Pro"/>
                <a:buNone/>
                <a:tabLst/>
                <a:defRPr/>
              </a:pPr>
              <a:r>
                <a:rPr kumimoji="0" lang="en" sz="36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e Vietnam Pro"/>
                  <a:sym typeface="Be Vietnam Pro"/>
                </a:rPr>
                <a:t>02</a:t>
              </a:r>
              <a:endPara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 Vietnam Pro"/>
                <a:sym typeface="Be Vietnam Pro"/>
              </a:endParaRPr>
            </a:p>
          </p:txBody>
        </p:sp>
        <p:sp>
          <p:nvSpPr>
            <p:cNvPr id="74" name="Google Shape;675;p29"/>
            <p:cNvSpPr txBox="1">
              <a:spLocks/>
            </p:cNvSpPr>
            <p:nvPr/>
          </p:nvSpPr>
          <p:spPr>
            <a:xfrm>
              <a:off x="4572000" y="2192989"/>
              <a:ext cx="2686551" cy="628762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Mục tiêu của đề tài</a:t>
              </a:r>
              <a:endPara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8304675" y="1802504"/>
            <a:ext cx="2920621" cy="1264911"/>
            <a:chOff x="8304675" y="1556840"/>
            <a:chExt cx="2920621" cy="1264911"/>
          </a:xfrm>
        </p:grpSpPr>
        <p:sp>
          <p:nvSpPr>
            <p:cNvPr id="68" name="Google Shape;669;p29"/>
            <p:cNvSpPr txBox="1">
              <a:spLocks/>
            </p:cNvSpPr>
            <p:nvPr/>
          </p:nvSpPr>
          <p:spPr>
            <a:xfrm>
              <a:off x="8304675" y="1556840"/>
              <a:ext cx="734700" cy="5831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e Vietnam Pro"/>
                <a:buNone/>
                <a:defRPr sz="3000" b="1" i="0" u="none" strike="noStrike" cap="none">
                  <a:solidFill>
                    <a:schemeClr val="accent2"/>
                  </a:solidFill>
                  <a:latin typeface="Be Vietnam Pro"/>
                  <a:ea typeface="Be Vietnam Pro"/>
                  <a:cs typeface="Be Vietnam Pro"/>
                  <a:sym typeface="Be Vietnam Pr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e Vietnam Pro"/>
                <a:buNone/>
                <a:defRPr sz="3000" b="1" i="0" u="none" strike="noStrike" cap="none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e Vietnam Pro"/>
                <a:buNone/>
                <a:defRPr sz="3000" b="1" i="0" u="none" strike="noStrike" cap="none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e Vietnam Pro"/>
                <a:buNone/>
                <a:defRPr sz="3000" b="1" i="0" u="none" strike="noStrike" cap="none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e Vietnam Pro"/>
                <a:buNone/>
                <a:defRPr sz="3000" b="1" i="0" u="none" strike="noStrike" cap="none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e Vietnam Pro"/>
                <a:buNone/>
                <a:defRPr sz="3000" b="1" i="0" u="none" strike="noStrike" cap="none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e Vietnam Pro"/>
                <a:buNone/>
                <a:defRPr sz="3000" b="1" i="0" u="none" strike="noStrike" cap="none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e Vietnam Pro"/>
                <a:buNone/>
                <a:defRPr sz="3000" b="1" i="0" u="none" strike="noStrike" cap="none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e Vietnam Pro"/>
                <a:buNone/>
                <a:defRPr sz="3000" b="1" i="0" u="none" strike="noStrike" cap="none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Be Vietnam Pro"/>
                <a:buNone/>
                <a:tabLst/>
                <a:defRPr/>
              </a:pPr>
              <a:r>
                <a:rPr kumimoji="0" lang="en" sz="36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e Vietnam Pro"/>
                  <a:sym typeface="Be Vietnam Pro"/>
                </a:rPr>
                <a:t>03</a:t>
              </a:r>
              <a:endPara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 Vietnam Pro"/>
                <a:sym typeface="Be Vietnam Pro"/>
              </a:endParaRPr>
            </a:p>
          </p:txBody>
        </p:sp>
        <p:sp>
          <p:nvSpPr>
            <p:cNvPr id="75" name="Google Shape;675;p29"/>
            <p:cNvSpPr txBox="1">
              <a:spLocks/>
            </p:cNvSpPr>
            <p:nvPr/>
          </p:nvSpPr>
          <p:spPr>
            <a:xfrm>
              <a:off x="8304675" y="2220343"/>
              <a:ext cx="2920621" cy="60140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Nội dung nghiên cứu</a:t>
              </a:r>
              <a:endPara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94653" y="3864093"/>
            <a:ext cx="2908607" cy="1259145"/>
            <a:chOff x="994653" y="3618429"/>
            <a:chExt cx="2908607" cy="1259145"/>
          </a:xfrm>
        </p:grpSpPr>
        <p:sp>
          <p:nvSpPr>
            <p:cNvPr id="69" name="Google Shape;669;p29"/>
            <p:cNvSpPr txBox="1">
              <a:spLocks/>
            </p:cNvSpPr>
            <p:nvPr/>
          </p:nvSpPr>
          <p:spPr>
            <a:xfrm>
              <a:off x="1042918" y="3618429"/>
              <a:ext cx="734700" cy="61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e Vietnam Pro"/>
                <a:buNone/>
                <a:defRPr sz="3000" b="1" i="0" u="none" strike="noStrike" cap="none">
                  <a:solidFill>
                    <a:schemeClr val="accent2"/>
                  </a:solidFill>
                  <a:latin typeface="Be Vietnam Pro"/>
                  <a:ea typeface="Be Vietnam Pro"/>
                  <a:cs typeface="Be Vietnam Pro"/>
                  <a:sym typeface="Be Vietnam Pr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e Vietnam Pro"/>
                <a:buNone/>
                <a:defRPr sz="3000" b="1" i="0" u="none" strike="noStrike" cap="none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e Vietnam Pro"/>
                <a:buNone/>
                <a:defRPr sz="3000" b="1" i="0" u="none" strike="noStrike" cap="none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e Vietnam Pro"/>
                <a:buNone/>
                <a:defRPr sz="3000" b="1" i="0" u="none" strike="noStrike" cap="none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e Vietnam Pro"/>
                <a:buNone/>
                <a:defRPr sz="3000" b="1" i="0" u="none" strike="noStrike" cap="none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e Vietnam Pro"/>
                <a:buNone/>
                <a:defRPr sz="3000" b="1" i="0" u="none" strike="noStrike" cap="none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e Vietnam Pro"/>
                <a:buNone/>
                <a:defRPr sz="3000" b="1" i="0" u="none" strike="noStrike" cap="none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e Vietnam Pro"/>
                <a:buNone/>
                <a:defRPr sz="3000" b="1" i="0" u="none" strike="noStrike" cap="none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e Vietnam Pro"/>
                <a:buNone/>
                <a:defRPr sz="3000" b="1" i="0" u="none" strike="noStrike" cap="none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Be Vietnam Pro"/>
                <a:buNone/>
                <a:tabLst/>
                <a:defRPr/>
              </a:pPr>
              <a:r>
                <a:rPr kumimoji="0" lang="en" sz="36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e Vietnam Pro"/>
                  <a:sym typeface="Be Vietnam Pro"/>
                </a:rPr>
                <a:t>04</a:t>
              </a:r>
              <a:endPara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 Vietnam Pro"/>
                <a:sym typeface="Be Vietnam Pro"/>
              </a:endParaRPr>
            </a:p>
          </p:txBody>
        </p:sp>
        <p:sp>
          <p:nvSpPr>
            <p:cNvPr id="77" name="Google Shape;678;p29"/>
            <p:cNvSpPr txBox="1">
              <a:spLocks/>
            </p:cNvSpPr>
            <p:nvPr/>
          </p:nvSpPr>
          <p:spPr>
            <a:xfrm>
              <a:off x="994653" y="4293627"/>
              <a:ext cx="2908607" cy="583947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Ngôn ngữ lập trình và công cụ sử dụng</a:t>
              </a:r>
              <a:endPara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572000" y="3832761"/>
            <a:ext cx="2490435" cy="1639988"/>
            <a:chOff x="4572000" y="3587099"/>
            <a:chExt cx="2490435" cy="1394953"/>
          </a:xfrm>
        </p:grpSpPr>
        <p:sp>
          <p:nvSpPr>
            <p:cNvPr id="70" name="Google Shape;669;p29"/>
            <p:cNvSpPr txBox="1">
              <a:spLocks/>
            </p:cNvSpPr>
            <p:nvPr/>
          </p:nvSpPr>
          <p:spPr>
            <a:xfrm>
              <a:off x="4572000" y="3587099"/>
              <a:ext cx="734700" cy="61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e Vietnam Pro"/>
                <a:buNone/>
                <a:defRPr sz="3000" b="1" i="0" u="none" strike="noStrike" cap="none">
                  <a:solidFill>
                    <a:schemeClr val="accent2"/>
                  </a:solidFill>
                  <a:latin typeface="Be Vietnam Pro"/>
                  <a:ea typeface="Be Vietnam Pro"/>
                  <a:cs typeface="Be Vietnam Pro"/>
                  <a:sym typeface="Be Vietnam Pr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e Vietnam Pro"/>
                <a:buNone/>
                <a:defRPr sz="3000" b="1" i="0" u="none" strike="noStrike" cap="none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e Vietnam Pro"/>
                <a:buNone/>
                <a:defRPr sz="3000" b="1" i="0" u="none" strike="noStrike" cap="none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e Vietnam Pro"/>
                <a:buNone/>
                <a:defRPr sz="3000" b="1" i="0" u="none" strike="noStrike" cap="none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e Vietnam Pro"/>
                <a:buNone/>
                <a:defRPr sz="3000" b="1" i="0" u="none" strike="noStrike" cap="none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e Vietnam Pro"/>
                <a:buNone/>
                <a:defRPr sz="3000" b="1" i="0" u="none" strike="noStrike" cap="none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e Vietnam Pro"/>
                <a:buNone/>
                <a:defRPr sz="3000" b="1" i="0" u="none" strike="noStrike" cap="none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e Vietnam Pro"/>
                <a:buNone/>
                <a:defRPr sz="3000" b="1" i="0" u="none" strike="noStrike" cap="none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e Vietnam Pro"/>
                <a:buNone/>
                <a:defRPr sz="3000" b="1" i="0" u="none" strike="noStrike" cap="none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Be Vietnam Pro"/>
                <a:buNone/>
                <a:tabLst/>
                <a:defRPr/>
              </a:pPr>
              <a:r>
                <a:rPr kumimoji="0" lang="en" sz="36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e Vietnam Pro"/>
                  <a:sym typeface="Be Vietnam Pro"/>
                </a:rPr>
                <a:t>05</a:t>
              </a:r>
              <a:endPara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 Vietnam Pro"/>
                <a:sym typeface="Be Vietnam Pro"/>
              </a:endParaRPr>
            </a:p>
          </p:txBody>
        </p:sp>
        <p:sp>
          <p:nvSpPr>
            <p:cNvPr id="78" name="Google Shape;679;p29"/>
            <p:cNvSpPr txBox="1">
              <a:spLocks/>
            </p:cNvSpPr>
            <p:nvPr/>
          </p:nvSpPr>
          <p:spPr>
            <a:xfrm>
              <a:off x="4572000" y="4232577"/>
              <a:ext cx="2490435" cy="749475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vi-VN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Kết quả đạt được</a:t>
              </a:r>
              <a:endPara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298508" y="3788704"/>
            <a:ext cx="2499126" cy="1556645"/>
            <a:chOff x="8298508" y="3703301"/>
            <a:chExt cx="2499126" cy="1179598"/>
          </a:xfrm>
        </p:grpSpPr>
        <p:sp>
          <p:nvSpPr>
            <p:cNvPr id="71" name="Google Shape;669;p29"/>
            <p:cNvSpPr txBox="1">
              <a:spLocks/>
            </p:cNvSpPr>
            <p:nvPr/>
          </p:nvSpPr>
          <p:spPr>
            <a:xfrm>
              <a:off x="8304675" y="3703301"/>
              <a:ext cx="734700" cy="61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e Vietnam Pro"/>
                <a:buNone/>
                <a:defRPr sz="3000" b="1" i="0" u="none" strike="noStrike" cap="none">
                  <a:solidFill>
                    <a:schemeClr val="accent2"/>
                  </a:solidFill>
                  <a:latin typeface="Be Vietnam Pro"/>
                  <a:ea typeface="Be Vietnam Pro"/>
                  <a:cs typeface="Be Vietnam Pro"/>
                  <a:sym typeface="Be Vietnam Pr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e Vietnam Pro"/>
                <a:buNone/>
                <a:defRPr sz="3000" b="1" i="0" u="none" strike="noStrike" cap="none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e Vietnam Pro"/>
                <a:buNone/>
                <a:defRPr sz="3000" b="1" i="0" u="none" strike="noStrike" cap="none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e Vietnam Pro"/>
                <a:buNone/>
                <a:defRPr sz="3000" b="1" i="0" u="none" strike="noStrike" cap="none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e Vietnam Pro"/>
                <a:buNone/>
                <a:defRPr sz="3000" b="1" i="0" u="none" strike="noStrike" cap="none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e Vietnam Pro"/>
                <a:buNone/>
                <a:defRPr sz="3000" b="1" i="0" u="none" strike="noStrike" cap="none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e Vietnam Pro"/>
                <a:buNone/>
                <a:defRPr sz="3000" b="1" i="0" u="none" strike="noStrike" cap="none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e Vietnam Pro"/>
                <a:buNone/>
                <a:defRPr sz="3000" b="1" i="0" u="none" strike="noStrike" cap="none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e Vietnam Pro"/>
                <a:buNone/>
                <a:defRPr sz="3000" b="1" i="0" u="none" strike="noStrike" cap="none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Be Vietnam Pro"/>
                <a:buNone/>
                <a:tabLst/>
                <a:defRPr/>
              </a:pPr>
              <a:r>
                <a:rPr kumimoji="0" lang="en" sz="36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e Vietnam Pro"/>
                  <a:sym typeface="Be Vietnam Pro"/>
                </a:rPr>
                <a:t>06</a:t>
              </a:r>
              <a:endPara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 Vietnam Pro"/>
                <a:sym typeface="Be Vietnam Pro"/>
              </a:endParaRPr>
            </a:p>
          </p:txBody>
        </p:sp>
        <p:sp>
          <p:nvSpPr>
            <p:cNvPr id="79" name="Google Shape;680;p29"/>
            <p:cNvSpPr txBox="1">
              <a:spLocks/>
            </p:cNvSpPr>
            <p:nvPr/>
          </p:nvSpPr>
          <p:spPr>
            <a:xfrm>
              <a:off x="8298508" y="4351396"/>
              <a:ext cx="2499126" cy="531503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vi-VN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Hướng phát triển</a:t>
              </a:r>
              <a:endPara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Viền tròn trong tam giác">
            <a:extLst>
              <a:ext uri="{FF2B5EF4-FFF2-40B4-BE49-F238E27FC236}">
                <a16:creationId xmlns:a16="http://schemas.microsoft.com/office/drawing/2014/main" id="{E8ED7968-C878-4B1B-826F-D485831FEB52}"/>
              </a:ext>
            </a:extLst>
          </p:cNvPr>
          <p:cNvSpPr/>
          <p:nvPr/>
        </p:nvSpPr>
        <p:spPr>
          <a:xfrm>
            <a:off x="965580" y="3686220"/>
            <a:ext cx="873584" cy="843061"/>
          </a:xfrm>
          <a:prstGeom prst="ellipse">
            <a:avLst/>
          </a:prstGeom>
          <a:noFill/>
          <a:ln w="28575">
            <a:solidFill>
              <a:srgbClr val="3B81B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Viền tròn trong tam giác">
            <a:extLst>
              <a:ext uri="{FF2B5EF4-FFF2-40B4-BE49-F238E27FC236}">
                <a16:creationId xmlns:a16="http://schemas.microsoft.com/office/drawing/2014/main" id="{E8ED7968-C878-4B1B-826F-D485831FEB52}"/>
              </a:ext>
            </a:extLst>
          </p:cNvPr>
          <p:cNvSpPr/>
          <p:nvPr/>
        </p:nvSpPr>
        <p:spPr>
          <a:xfrm>
            <a:off x="4502558" y="1576984"/>
            <a:ext cx="873584" cy="843061"/>
          </a:xfrm>
          <a:prstGeom prst="ellipse">
            <a:avLst/>
          </a:prstGeom>
          <a:noFill/>
          <a:ln w="28575">
            <a:solidFill>
              <a:srgbClr val="3B81B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Viền tròn trong tam giác">
            <a:extLst>
              <a:ext uri="{FF2B5EF4-FFF2-40B4-BE49-F238E27FC236}">
                <a16:creationId xmlns:a16="http://schemas.microsoft.com/office/drawing/2014/main" id="{E8ED7968-C878-4B1B-826F-D485831FEB52}"/>
              </a:ext>
            </a:extLst>
          </p:cNvPr>
          <p:cNvSpPr/>
          <p:nvPr/>
        </p:nvSpPr>
        <p:spPr>
          <a:xfrm>
            <a:off x="8235233" y="1587505"/>
            <a:ext cx="873584" cy="843061"/>
          </a:xfrm>
          <a:prstGeom prst="ellipse">
            <a:avLst/>
          </a:prstGeom>
          <a:noFill/>
          <a:ln w="28575">
            <a:solidFill>
              <a:srgbClr val="3B81B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Viền tròn trong tam giác">
            <a:extLst>
              <a:ext uri="{FF2B5EF4-FFF2-40B4-BE49-F238E27FC236}">
                <a16:creationId xmlns:a16="http://schemas.microsoft.com/office/drawing/2014/main" id="{E8ED7968-C878-4B1B-826F-D485831FEB52}"/>
              </a:ext>
            </a:extLst>
          </p:cNvPr>
          <p:cNvSpPr/>
          <p:nvPr/>
        </p:nvSpPr>
        <p:spPr>
          <a:xfrm>
            <a:off x="8235233" y="3832761"/>
            <a:ext cx="873584" cy="843061"/>
          </a:xfrm>
          <a:prstGeom prst="ellipse">
            <a:avLst/>
          </a:prstGeom>
          <a:noFill/>
          <a:ln w="28575">
            <a:solidFill>
              <a:srgbClr val="3B81B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Viền tròn trong tam giác">
            <a:extLst>
              <a:ext uri="{FF2B5EF4-FFF2-40B4-BE49-F238E27FC236}">
                <a16:creationId xmlns:a16="http://schemas.microsoft.com/office/drawing/2014/main" id="{E8ED7968-C878-4B1B-826F-D485831FEB52}"/>
              </a:ext>
            </a:extLst>
          </p:cNvPr>
          <p:cNvSpPr/>
          <p:nvPr/>
        </p:nvSpPr>
        <p:spPr>
          <a:xfrm>
            <a:off x="4502558" y="3770982"/>
            <a:ext cx="873584" cy="843061"/>
          </a:xfrm>
          <a:prstGeom prst="ellipse">
            <a:avLst/>
          </a:prstGeom>
          <a:noFill/>
          <a:ln w="28575">
            <a:solidFill>
              <a:srgbClr val="3B81B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Viền tròn trong tam giác">
            <a:extLst>
              <a:ext uri="{FF2B5EF4-FFF2-40B4-BE49-F238E27FC236}">
                <a16:creationId xmlns:a16="http://schemas.microsoft.com/office/drawing/2014/main" id="{E8ED7968-C878-4B1B-826F-D485831FEB52}"/>
              </a:ext>
            </a:extLst>
          </p:cNvPr>
          <p:cNvSpPr/>
          <p:nvPr/>
        </p:nvSpPr>
        <p:spPr>
          <a:xfrm>
            <a:off x="965580" y="1585582"/>
            <a:ext cx="873584" cy="843061"/>
          </a:xfrm>
          <a:prstGeom prst="ellipse">
            <a:avLst/>
          </a:prstGeom>
          <a:noFill/>
          <a:ln w="28575">
            <a:solidFill>
              <a:srgbClr val="3B81B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D0CF"/>
        </a:solidFill>
        <a:effectLst/>
      </p:bgPr>
    </p:bg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"/>
          <p:cNvSpPr/>
          <p:nvPr/>
        </p:nvSpPr>
        <p:spPr>
          <a:xfrm>
            <a:off x="-1450385" y="6858000"/>
            <a:ext cx="853890" cy="246394"/>
          </a:xfrm>
          <a:custGeom>
            <a:avLst/>
            <a:gdLst/>
            <a:ahLst/>
            <a:cxnLst/>
            <a:rect l="l" t="t" r="r" b="b"/>
            <a:pathLst>
              <a:path w="853890" h="246394" extrusionOk="0">
                <a:moveTo>
                  <a:pt x="847312" y="0"/>
                </a:moveTo>
                <a:lnTo>
                  <a:pt x="853890" y="246394"/>
                </a:lnTo>
                <a:lnTo>
                  <a:pt x="13156" y="246394"/>
                </a:lnTo>
                <a:lnTo>
                  <a:pt x="0" y="95386"/>
                </a:lnTo>
                <a:lnTo>
                  <a:pt x="29893" y="92021"/>
                </a:lnTo>
                <a:lnTo>
                  <a:pt x="40354" y="127474"/>
                </a:lnTo>
                <a:lnTo>
                  <a:pt x="718447" y="53516"/>
                </a:lnTo>
                <a:cubicBezTo>
                  <a:pt x="718307" y="42170"/>
                  <a:pt x="718324" y="29564"/>
                  <a:pt x="718460" y="16011"/>
                </a:cubicBezTo>
                <a:lnTo>
                  <a:pt x="718485" y="14503"/>
                </a:lnTo>
                <a:lnTo>
                  <a:pt x="84731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45;p1"/>
          <p:cNvSpPr txBox="1"/>
          <p:nvPr/>
        </p:nvSpPr>
        <p:spPr>
          <a:xfrm>
            <a:off x="1181227" y="161514"/>
            <a:ext cx="860421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chemeClr val="bg1"/>
              </a:buClr>
            </a:pPr>
            <a:r>
              <a:rPr lang="en-US" sz="32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3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3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en-US" sz="32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Viền tam giác">
            <a:extLst>
              <a:ext uri="{FF2B5EF4-FFF2-40B4-BE49-F238E27FC236}">
                <a16:creationId xmlns:a16="http://schemas.microsoft.com/office/drawing/2014/main" id="{36C7604A-2219-499B-851B-DA876150159D}"/>
              </a:ext>
            </a:extLst>
          </p:cNvPr>
          <p:cNvSpPr/>
          <p:nvPr/>
        </p:nvSpPr>
        <p:spPr>
          <a:xfrm rot="12610343" flipH="1">
            <a:off x="341186" y="262209"/>
            <a:ext cx="521994" cy="449995"/>
          </a:xfrm>
          <a:prstGeom prst="triangle">
            <a:avLst/>
          </a:prstGeom>
          <a:noFill/>
          <a:ln w="76200">
            <a:solidFill>
              <a:srgbClr val="FFD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FFFFFF"/>
              </a:solidFill>
            </a:endParaRPr>
          </a:p>
        </p:txBody>
      </p:sp>
      <p:sp>
        <p:nvSpPr>
          <p:cNvPr id="10" name="Viền tròn trong tam giác">
            <a:extLst>
              <a:ext uri="{FF2B5EF4-FFF2-40B4-BE49-F238E27FC236}">
                <a16:creationId xmlns:a16="http://schemas.microsoft.com/office/drawing/2014/main" id="{E8ED7968-C878-4B1B-826F-D485831FEB52}"/>
              </a:ext>
            </a:extLst>
          </p:cNvPr>
          <p:cNvSpPr/>
          <p:nvPr/>
        </p:nvSpPr>
        <p:spPr>
          <a:xfrm>
            <a:off x="263462" y="0"/>
            <a:ext cx="411816" cy="411816"/>
          </a:xfrm>
          <a:prstGeom prst="ellipse">
            <a:avLst/>
          </a:prstGeom>
          <a:noFill/>
          <a:ln w="28575">
            <a:solidFill>
              <a:srgbClr val="FFDB5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91E13D-E434-9D3F-6AE0-255158E16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909" y="1324948"/>
            <a:ext cx="5572602" cy="505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255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D0CF"/>
        </a:solidFill>
        <a:effectLst/>
      </p:bgPr>
    </p:bg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"/>
          <p:cNvSpPr/>
          <p:nvPr/>
        </p:nvSpPr>
        <p:spPr>
          <a:xfrm>
            <a:off x="-1450385" y="6858000"/>
            <a:ext cx="853890" cy="246394"/>
          </a:xfrm>
          <a:custGeom>
            <a:avLst/>
            <a:gdLst/>
            <a:ahLst/>
            <a:cxnLst/>
            <a:rect l="l" t="t" r="r" b="b"/>
            <a:pathLst>
              <a:path w="853890" h="246394" extrusionOk="0">
                <a:moveTo>
                  <a:pt x="847312" y="0"/>
                </a:moveTo>
                <a:lnTo>
                  <a:pt x="853890" y="246394"/>
                </a:lnTo>
                <a:lnTo>
                  <a:pt x="13156" y="246394"/>
                </a:lnTo>
                <a:lnTo>
                  <a:pt x="0" y="95386"/>
                </a:lnTo>
                <a:lnTo>
                  <a:pt x="29893" y="92021"/>
                </a:lnTo>
                <a:lnTo>
                  <a:pt x="40354" y="127474"/>
                </a:lnTo>
                <a:lnTo>
                  <a:pt x="718447" y="53516"/>
                </a:lnTo>
                <a:cubicBezTo>
                  <a:pt x="718307" y="42170"/>
                  <a:pt x="718324" y="29564"/>
                  <a:pt x="718460" y="16011"/>
                </a:cubicBezTo>
                <a:lnTo>
                  <a:pt x="718485" y="14503"/>
                </a:lnTo>
                <a:lnTo>
                  <a:pt x="84731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45;p1"/>
          <p:cNvSpPr txBox="1"/>
          <p:nvPr/>
        </p:nvSpPr>
        <p:spPr>
          <a:xfrm>
            <a:off x="1181227" y="161514"/>
            <a:ext cx="389574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chemeClr val="bg1"/>
              </a:buClr>
            </a:pPr>
            <a:r>
              <a:rPr lang="en-US" sz="32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trang </a:t>
            </a:r>
            <a:r>
              <a:rPr lang="en-US" sz="32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endParaRPr lang="en-US" sz="32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Viền tam giác">
            <a:extLst>
              <a:ext uri="{FF2B5EF4-FFF2-40B4-BE49-F238E27FC236}">
                <a16:creationId xmlns:a16="http://schemas.microsoft.com/office/drawing/2014/main" id="{36C7604A-2219-499B-851B-DA876150159D}"/>
              </a:ext>
            </a:extLst>
          </p:cNvPr>
          <p:cNvSpPr/>
          <p:nvPr/>
        </p:nvSpPr>
        <p:spPr>
          <a:xfrm rot="12610343" flipH="1">
            <a:off x="341186" y="262209"/>
            <a:ext cx="521994" cy="449995"/>
          </a:xfrm>
          <a:prstGeom prst="triangle">
            <a:avLst/>
          </a:prstGeom>
          <a:noFill/>
          <a:ln w="76200">
            <a:solidFill>
              <a:srgbClr val="FFD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FFFFFF"/>
              </a:solidFill>
            </a:endParaRPr>
          </a:p>
        </p:txBody>
      </p:sp>
      <p:pic>
        <p:nvPicPr>
          <p:cNvPr id="9" name="Picture 8" descr="A screenshot of a smart watch&#10;&#10;Description automatically generated"/>
          <p:cNvPicPr/>
          <p:nvPr/>
        </p:nvPicPr>
        <p:blipFill>
          <a:blip r:embed="rId3"/>
          <a:stretch>
            <a:fillRect/>
          </a:stretch>
        </p:blipFill>
        <p:spPr>
          <a:xfrm>
            <a:off x="2279625" y="1105469"/>
            <a:ext cx="7819717" cy="5063320"/>
          </a:xfrm>
          <a:prstGeom prst="rect">
            <a:avLst/>
          </a:prstGeom>
        </p:spPr>
      </p:pic>
      <p:sp>
        <p:nvSpPr>
          <p:cNvPr id="10" name="Viền tròn trong tam giác">
            <a:extLst>
              <a:ext uri="{FF2B5EF4-FFF2-40B4-BE49-F238E27FC236}">
                <a16:creationId xmlns:a16="http://schemas.microsoft.com/office/drawing/2014/main" id="{E8ED7968-C878-4B1B-826F-D485831FEB52}"/>
              </a:ext>
            </a:extLst>
          </p:cNvPr>
          <p:cNvSpPr/>
          <p:nvPr/>
        </p:nvSpPr>
        <p:spPr>
          <a:xfrm>
            <a:off x="263462" y="0"/>
            <a:ext cx="411816" cy="411816"/>
          </a:xfrm>
          <a:prstGeom prst="ellipse">
            <a:avLst/>
          </a:prstGeom>
          <a:noFill/>
          <a:ln w="28575">
            <a:solidFill>
              <a:srgbClr val="FFDB5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057006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D0CF"/>
        </a:solidFill>
        <a:effectLst/>
      </p:bgPr>
    </p:bg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"/>
          <p:cNvSpPr/>
          <p:nvPr/>
        </p:nvSpPr>
        <p:spPr>
          <a:xfrm>
            <a:off x="-1450385" y="6858000"/>
            <a:ext cx="853890" cy="246394"/>
          </a:xfrm>
          <a:custGeom>
            <a:avLst/>
            <a:gdLst/>
            <a:ahLst/>
            <a:cxnLst/>
            <a:rect l="l" t="t" r="r" b="b"/>
            <a:pathLst>
              <a:path w="853890" h="246394" extrusionOk="0">
                <a:moveTo>
                  <a:pt x="847312" y="0"/>
                </a:moveTo>
                <a:lnTo>
                  <a:pt x="853890" y="246394"/>
                </a:lnTo>
                <a:lnTo>
                  <a:pt x="13156" y="246394"/>
                </a:lnTo>
                <a:lnTo>
                  <a:pt x="0" y="95386"/>
                </a:lnTo>
                <a:lnTo>
                  <a:pt x="29893" y="92021"/>
                </a:lnTo>
                <a:lnTo>
                  <a:pt x="40354" y="127474"/>
                </a:lnTo>
                <a:lnTo>
                  <a:pt x="718447" y="53516"/>
                </a:lnTo>
                <a:cubicBezTo>
                  <a:pt x="718307" y="42170"/>
                  <a:pt x="718324" y="29564"/>
                  <a:pt x="718460" y="16011"/>
                </a:cubicBezTo>
                <a:lnTo>
                  <a:pt x="718485" y="14503"/>
                </a:lnTo>
                <a:lnTo>
                  <a:pt x="84731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45;p1"/>
          <p:cNvSpPr txBox="1"/>
          <p:nvPr/>
        </p:nvSpPr>
        <p:spPr>
          <a:xfrm>
            <a:off x="1181227" y="161514"/>
            <a:ext cx="389574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chemeClr val="bg1"/>
              </a:buClr>
            </a:pPr>
            <a:r>
              <a:rPr lang="en-US" sz="32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trang </a:t>
            </a:r>
            <a:r>
              <a:rPr lang="en-US" sz="32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endParaRPr lang="en-US" sz="32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Viền tam giác">
            <a:extLst>
              <a:ext uri="{FF2B5EF4-FFF2-40B4-BE49-F238E27FC236}">
                <a16:creationId xmlns:a16="http://schemas.microsoft.com/office/drawing/2014/main" id="{36C7604A-2219-499B-851B-DA876150159D}"/>
              </a:ext>
            </a:extLst>
          </p:cNvPr>
          <p:cNvSpPr/>
          <p:nvPr/>
        </p:nvSpPr>
        <p:spPr>
          <a:xfrm rot="12610343" flipH="1">
            <a:off x="341186" y="262209"/>
            <a:ext cx="521994" cy="449995"/>
          </a:xfrm>
          <a:prstGeom prst="triangle">
            <a:avLst/>
          </a:prstGeom>
          <a:noFill/>
          <a:ln w="76200">
            <a:solidFill>
              <a:srgbClr val="FFD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FFFFFF"/>
              </a:solidFill>
            </a:endParaRPr>
          </a:p>
        </p:txBody>
      </p:sp>
      <p:sp>
        <p:nvSpPr>
          <p:cNvPr id="10" name="Viền tròn trong tam giác">
            <a:extLst>
              <a:ext uri="{FF2B5EF4-FFF2-40B4-BE49-F238E27FC236}">
                <a16:creationId xmlns:a16="http://schemas.microsoft.com/office/drawing/2014/main" id="{E8ED7968-C878-4B1B-826F-D485831FEB52}"/>
              </a:ext>
            </a:extLst>
          </p:cNvPr>
          <p:cNvSpPr/>
          <p:nvPr/>
        </p:nvSpPr>
        <p:spPr>
          <a:xfrm>
            <a:off x="263462" y="0"/>
            <a:ext cx="411816" cy="411816"/>
          </a:xfrm>
          <a:prstGeom prst="ellipse">
            <a:avLst/>
          </a:prstGeom>
          <a:noFill/>
          <a:ln w="28575">
            <a:solidFill>
              <a:srgbClr val="FFDB5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" name="Picture 6" descr="A screenshot of a smart watch&#10;&#10;Description automatically generated"/>
          <p:cNvPicPr/>
          <p:nvPr/>
        </p:nvPicPr>
        <p:blipFill>
          <a:blip r:embed="rId3"/>
          <a:stretch>
            <a:fillRect/>
          </a:stretch>
        </p:blipFill>
        <p:spPr>
          <a:xfrm>
            <a:off x="1181228" y="1078173"/>
            <a:ext cx="9859812" cy="517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373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D0CF"/>
        </a:solidFill>
        <a:effectLst/>
      </p:bgPr>
    </p:bg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"/>
          <p:cNvSpPr/>
          <p:nvPr/>
        </p:nvSpPr>
        <p:spPr>
          <a:xfrm>
            <a:off x="-1450385" y="6858000"/>
            <a:ext cx="853890" cy="246394"/>
          </a:xfrm>
          <a:custGeom>
            <a:avLst/>
            <a:gdLst/>
            <a:ahLst/>
            <a:cxnLst/>
            <a:rect l="l" t="t" r="r" b="b"/>
            <a:pathLst>
              <a:path w="853890" h="246394" extrusionOk="0">
                <a:moveTo>
                  <a:pt x="847312" y="0"/>
                </a:moveTo>
                <a:lnTo>
                  <a:pt x="853890" y="246394"/>
                </a:lnTo>
                <a:lnTo>
                  <a:pt x="13156" y="246394"/>
                </a:lnTo>
                <a:lnTo>
                  <a:pt x="0" y="95386"/>
                </a:lnTo>
                <a:lnTo>
                  <a:pt x="29893" y="92021"/>
                </a:lnTo>
                <a:lnTo>
                  <a:pt x="40354" y="127474"/>
                </a:lnTo>
                <a:lnTo>
                  <a:pt x="718447" y="53516"/>
                </a:lnTo>
                <a:cubicBezTo>
                  <a:pt x="718307" y="42170"/>
                  <a:pt x="718324" y="29564"/>
                  <a:pt x="718460" y="16011"/>
                </a:cubicBezTo>
                <a:lnTo>
                  <a:pt x="718485" y="14503"/>
                </a:lnTo>
                <a:lnTo>
                  <a:pt x="84731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45;p1"/>
          <p:cNvSpPr txBox="1"/>
          <p:nvPr/>
        </p:nvSpPr>
        <p:spPr>
          <a:xfrm>
            <a:off x="1181227" y="161514"/>
            <a:ext cx="389574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chemeClr val="bg1"/>
              </a:buClr>
            </a:pPr>
            <a:r>
              <a:rPr lang="en-US" sz="32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trang </a:t>
            </a:r>
            <a:r>
              <a:rPr lang="en-US" sz="32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endParaRPr lang="en-US" sz="32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Viền tam giác">
            <a:extLst>
              <a:ext uri="{FF2B5EF4-FFF2-40B4-BE49-F238E27FC236}">
                <a16:creationId xmlns:a16="http://schemas.microsoft.com/office/drawing/2014/main" id="{36C7604A-2219-499B-851B-DA876150159D}"/>
              </a:ext>
            </a:extLst>
          </p:cNvPr>
          <p:cNvSpPr/>
          <p:nvPr/>
        </p:nvSpPr>
        <p:spPr>
          <a:xfrm rot="12610343" flipH="1">
            <a:off x="341186" y="262209"/>
            <a:ext cx="521994" cy="449995"/>
          </a:xfrm>
          <a:prstGeom prst="triangle">
            <a:avLst/>
          </a:prstGeom>
          <a:noFill/>
          <a:ln w="76200">
            <a:solidFill>
              <a:srgbClr val="FFD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FFFFFF"/>
              </a:solidFill>
            </a:endParaRPr>
          </a:p>
        </p:txBody>
      </p:sp>
      <p:sp>
        <p:nvSpPr>
          <p:cNvPr id="10" name="Viền tròn trong tam giác">
            <a:extLst>
              <a:ext uri="{FF2B5EF4-FFF2-40B4-BE49-F238E27FC236}">
                <a16:creationId xmlns:a16="http://schemas.microsoft.com/office/drawing/2014/main" id="{E8ED7968-C878-4B1B-826F-D485831FEB52}"/>
              </a:ext>
            </a:extLst>
          </p:cNvPr>
          <p:cNvSpPr/>
          <p:nvPr/>
        </p:nvSpPr>
        <p:spPr>
          <a:xfrm>
            <a:off x="263462" y="0"/>
            <a:ext cx="411816" cy="411816"/>
          </a:xfrm>
          <a:prstGeom prst="ellipse">
            <a:avLst/>
          </a:prstGeom>
          <a:noFill/>
          <a:ln w="28575">
            <a:solidFill>
              <a:srgbClr val="FFDB5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 descr="A screenshot of a computer&#10;&#10;Description automatically generated"/>
          <p:cNvPicPr/>
          <p:nvPr/>
        </p:nvPicPr>
        <p:blipFill>
          <a:blip r:embed="rId3"/>
          <a:stretch>
            <a:fillRect/>
          </a:stretch>
        </p:blipFill>
        <p:spPr>
          <a:xfrm>
            <a:off x="1883391" y="1228299"/>
            <a:ext cx="8366078" cy="494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083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D0CF"/>
        </a:solidFill>
        <a:effectLst/>
      </p:bgPr>
    </p:bg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"/>
          <p:cNvSpPr/>
          <p:nvPr/>
        </p:nvSpPr>
        <p:spPr>
          <a:xfrm>
            <a:off x="-1450385" y="6858000"/>
            <a:ext cx="853890" cy="246394"/>
          </a:xfrm>
          <a:custGeom>
            <a:avLst/>
            <a:gdLst/>
            <a:ahLst/>
            <a:cxnLst/>
            <a:rect l="l" t="t" r="r" b="b"/>
            <a:pathLst>
              <a:path w="853890" h="246394" extrusionOk="0">
                <a:moveTo>
                  <a:pt x="847312" y="0"/>
                </a:moveTo>
                <a:lnTo>
                  <a:pt x="853890" y="246394"/>
                </a:lnTo>
                <a:lnTo>
                  <a:pt x="13156" y="246394"/>
                </a:lnTo>
                <a:lnTo>
                  <a:pt x="0" y="95386"/>
                </a:lnTo>
                <a:lnTo>
                  <a:pt x="29893" y="92021"/>
                </a:lnTo>
                <a:lnTo>
                  <a:pt x="40354" y="127474"/>
                </a:lnTo>
                <a:lnTo>
                  <a:pt x="718447" y="53516"/>
                </a:lnTo>
                <a:cubicBezTo>
                  <a:pt x="718307" y="42170"/>
                  <a:pt x="718324" y="29564"/>
                  <a:pt x="718460" y="16011"/>
                </a:cubicBezTo>
                <a:lnTo>
                  <a:pt x="718485" y="14503"/>
                </a:lnTo>
                <a:lnTo>
                  <a:pt x="84731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45;p1"/>
          <p:cNvSpPr txBox="1"/>
          <p:nvPr/>
        </p:nvSpPr>
        <p:spPr>
          <a:xfrm>
            <a:off x="1181227" y="161514"/>
            <a:ext cx="860421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chemeClr val="bg1"/>
              </a:buClr>
            </a:pPr>
            <a:r>
              <a:rPr lang="en-US" sz="32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 hình xem sản phẩm theo danh mục</a:t>
            </a:r>
            <a:endParaRPr lang="en-US" sz="32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Viền tam giác">
            <a:extLst>
              <a:ext uri="{FF2B5EF4-FFF2-40B4-BE49-F238E27FC236}">
                <a16:creationId xmlns:a16="http://schemas.microsoft.com/office/drawing/2014/main" id="{36C7604A-2219-499B-851B-DA876150159D}"/>
              </a:ext>
            </a:extLst>
          </p:cNvPr>
          <p:cNvSpPr/>
          <p:nvPr/>
        </p:nvSpPr>
        <p:spPr>
          <a:xfrm rot="12610343" flipH="1">
            <a:off x="341186" y="262209"/>
            <a:ext cx="521994" cy="449995"/>
          </a:xfrm>
          <a:prstGeom prst="triangle">
            <a:avLst/>
          </a:prstGeom>
          <a:noFill/>
          <a:ln w="76200">
            <a:solidFill>
              <a:srgbClr val="FFD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FFFFFF"/>
              </a:solidFill>
            </a:endParaRPr>
          </a:p>
        </p:txBody>
      </p:sp>
      <p:sp>
        <p:nvSpPr>
          <p:cNvPr id="10" name="Viền tròn trong tam giác">
            <a:extLst>
              <a:ext uri="{FF2B5EF4-FFF2-40B4-BE49-F238E27FC236}">
                <a16:creationId xmlns:a16="http://schemas.microsoft.com/office/drawing/2014/main" id="{E8ED7968-C878-4B1B-826F-D485831FEB52}"/>
              </a:ext>
            </a:extLst>
          </p:cNvPr>
          <p:cNvSpPr/>
          <p:nvPr/>
        </p:nvSpPr>
        <p:spPr>
          <a:xfrm>
            <a:off x="263462" y="0"/>
            <a:ext cx="411816" cy="411816"/>
          </a:xfrm>
          <a:prstGeom prst="ellipse">
            <a:avLst/>
          </a:prstGeom>
          <a:noFill/>
          <a:ln w="28575">
            <a:solidFill>
              <a:srgbClr val="FFDB5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" name="Picture 6" descr="A screenshot of a computer&#10;&#10;Description automatically generated"/>
          <p:cNvPicPr/>
          <p:nvPr/>
        </p:nvPicPr>
        <p:blipFill>
          <a:blip r:embed="rId3"/>
          <a:stretch>
            <a:fillRect/>
          </a:stretch>
        </p:blipFill>
        <p:spPr>
          <a:xfrm>
            <a:off x="2333767" y="1096024"/>
            <a:ext cx="7601803" cy="529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9707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D0CF"/>
        </a:solidFill>
        <a:effectLst/>
      </p:bgPr>
    </p:bg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"/>
          <p:cNvSpPr/>
          <p:nvPr/>
        </p:nvSpPr>
        <p:spPr>
          <a:xfrm>
            <a:off x="-1450385" y="6858000"/>
            <a:ext cx="853890" cy="246394"/>
          </a:xfrm>
          <a:custGeom>
            <a:avLst/>
            <a:gdLst/>
            <a:ahLst/>
            <a:cxnLst/>
            <a:rect l="l" t="t" r="r" b="b"/>
            <a:pathLst>
              <a:path w="853890" h="246394" extrusionOk="0">
                <a:moveTo>
                  <a:pt x="847312" y="0"/>
                </a:moveTo>
                <a:lnTo>
                  <a:pt x="853890" y="246394"/>
                </a:lnTo>
                <a:lnTo>
                  <a:pt x="13156" y="246394"/>
                </a:lnTo>
                <a:lnTo>
                  <a:pt x="0" y="95386"/>
                </a:lnTo>
                <a:lnTo>
                  <a:pt x="29893" y="92021"/>
                </a:lnTo>
                <a:lnTo>
                  <a:pt x="40354" y="127474"/>
                </a:lnTo>
                <a:lnTo>
                  <a:pt x="718447" y="53516"/>
                </a:lnTo>
                <a:cubicBezTo>
                  <a:pt x="718307" y="42170"/>
                  <a:pt x="718324" y="29564"/>
                  <a:pt x="718460" y="16011"/>
                </a:cubicBezTo>
                <a:lnTo>
                  <a:pt x="718485" y="14503"/>
                </a:lnTo>
                <a:lnTo>
                  <a:pt x="84731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45;p1"/>
          <p:cNvSpPr txBox="1"/>
          <p:nvPr/>
        </p:nvSpPr>
        <p:spPr>
          <a:xfrm>
            <a:off x="1181227" y="161514"/>
            <a:ext cx="860421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chemeClr val="bg1"/>
              </a:buClr>
            </a:pPr>
            <a:r>
              <a:rPr lang="en-US" sz="32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 hình xem chi tiết sản phẩm</a:t>
            </a:r>
            <a:endParaRPr lang="en-US" sz="32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Viền tam giác">
            <a:extLst>
              <a:ext uri="{FF2B5EF4-FFF2-40B4-BE49-F238E27FC236}">
                <a16:creationId xmlns:a16="http://schemas.microsoft.com/office/drawing/2014/main" id="{36C7604A-2219-499B-851B-DA876150159D}"/>
              </a:ext>
            </a:extLst>
          </p:cNvPr>
          <p:cNvSpPr/>
          <p:nvPr/>
        </p:nvSpPr>
        <p:spPr>
          <a:xfrm rot="12610343" flipH="1">
            <a:off x="341186" y="262209"/>
            <a:ext cx="521994" cy="449995"/>
          </a:xfrm>
          <a:prstGeom prst="triangle">
            <a:avLst/>
          </a:prstGeom>
          <a:noFill/>
          <a:ln w="76200">
            <a:solidFill>
              <a:srgbClr val="FFD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FFFFFF"/>
              </a:solidFill>
            </a:endParaRPr>
          </a:p>
        </p:txBody>
      </p:sp>
      <p:sp>
        <p:nvSpPr>
          <p:cNvPr id="10" name="Viền tròn trong tam giác">
            <a:extLst>
              <a:ext uri="{FF2B5EF4-FFF2-40B4-BE49-F238E27FC236}">
                <a16:creationId xmlns:a16="http://schemas.microsoft.com/office/drawing/2014/main" id="{E8ED7968-C878-4B1B-826F-D485831FEB52}"/>
              </a:ext>
            </a:extLst>
          </p:cNvPr>
          <p:cNvSpPr/>
          <p:nvPr/>
        </p:nvSpPr>
        <p:spPr>
          <a:xfrm>
            <a:off x="263462" y="0"/>
            <a:ext cx="411816" cy="411816"/>
          </a:xfrm>
          <a:prstGeom prst="ellipse">
            <a:avLst/>
          </a:prstGeom>
          <a:noFill/>
          <a:ln w="28575">
            <a:solidFill>
              <a:srgbClr val="FFDB5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 descr="A screenshot of a smart watch&#10;&#10;Description automatically generated"/>
          <p:cNvPicPr/>
          <p:nvPr/>
        </p:nvPicPr>
        <p:blipFill>
          <a:blip r:embed="rId3"/>
          <a:stretch>
            <a:fillRect/>
          </a:stretch>
        </p:blipFill>
        <p:spPr>
          <a:xfrm>
            <a:off x="3152633" y="1282065"/>
            <a:ext cx="5913579" cy="429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417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D0CF"/>
        </a:solidFill>
        <a:effectLst/>
      </p:bgPr>
    </p:bg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"/>
          <p:cNvSpPr/>
          <p:nvPr/>
        </p:nvSpPr>
        <p:spPr>
          <a:xfrm>
            <a:off x="-1450385" y="6858000"/>
            <a:ext cx="853890" cy="246394"/>
          </a:xfrm>
          <a:custGeom>
            <a:avLst/>
            <a:gdLst/>
            <a:ahLst/>
            <a:cxnLst/>
            <a:rect l="l" t="t" r="r" b="b"/>
            <a:pathLst>
              <a:path w="853890" h="246394" extrusionOk="0">
                <a:moveTo>
                  <a:pt x="847312" y="0"/>
                </a:moveTo>
                <a:lnTo>
                  <a:pt x="853890" y="246394"/>
                </a:lnTo>
                <a:lnTo>
                  <a:pt x="13156" y="246394"/>
                </a:lnTo>
                <a:lnTo>
                  <a:pt x="0" y="95386"/>
                </a:lnTo>
                <a:lnTo>
                  <a:pt x="29893" y="92021"/>
                </a:lnTo>
                <a:lnTo>
                  <a:pt x="40354" y="127474"/>
                </a:lnTo>
                <a:lnTo>
                  <a:pt x="718447" y="53516"/>
                </a:lnTo>
                <a:cubicBezTo>
                  <a:pt x="718307" y="42170"/>
                  <a:pt x="718324" y="29564"/>
                  <a:pt x="718460" y="16011"/>
                </a:cubicBezTo>
                <a:lnTo>
                  <a:pt x="718485" y="14503"/>
                </a:lnTo>
                <a:lnTo>
                  <a:pt x="84731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45;p1"/>
          <p:cNvSpPr txBox="1"/>
          <p:nvPr/>
        </p:nvSpPr>
        <p:spPr>
          <a:xfrm>
            <a:off x="1181227" y="161514"/>
            <a:ext cx="860421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chemeClr val="bg1"/>
              </a:buClr>
            </a:pPr>
            <a:r>
              <a:rPr lang="en-US" sz="32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 hình giỏ hàng</a:t>
            </a:r>
            <a:endParaRPr lang="en-US" sz="32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Viền tam giác">
            <a:extLst>
              <a:ext uri="{FF2B5EF4-FFF2-40B4-BE49-F238E27FC236}">
                <a16:creationId xmlns:a16="http://schemas.microsoft.com/office/drawing/2014/main" id="{36C7604A-2219-499B-851B-DA876150159D}"/>
              </a:ext>
            </a:extLst>
          </p:cNvPr>
          <p:cNvSpPr/>
          <p:nvPr/>
        </p:nvSpPr>
        <p:spPr>
          <a:xfrm rot="12610343" flipH="1">
            <a:off x="341186" y="262209"/>
            <a:ext cx="521994" cy="449995"/>
          </a:xfrm>
          <a:prstGeom prst="triangle">
            <a:avLst/>
          </a:prstGeom>
          <a:noFill/>
          <a:ln w="76200">
            <a:solidFill>
              <a:srgbClr val="FFD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FFFFFF"/>
              </a:solidFill>
            </a:endParaRPr>
          </a:p>
        </p:txBody>
      </p:sp>
      <p:sp>
        <p:nvSpPr>
          <p:cNvPr id="10" name="Viền tròn trong tam giác">
            <a:extLst>
              <a:ext uri="{FF2B5EF4-FFF2-40B4-BE49-F238E27FC236}">
                <a16:creationId xmlns:a16="http://schemas.microsoft.com/office/drawing/2014/main" id="{E8ED7968-C878-4B1B-826F-D485831FEB52}"/>
              </a:ext>
            </a:extLst>
          </p:cNvPr>
          <p:cNvSpPr/>
          <p:nvPr/>
        </p:nvSpPr>
        <p:spPr>
          <a:xfrm>
            <a:off x="263462" y="0"/>
            <a:ext cx="411816" cy="411816"/>
          </a:xfrm>
          <a:prstGeom prst="ellipse">
            <a:avLst/>
          </a:prstGeom>
          <a:noFill/>
          <a:ln w="28575">
            <a:solidFill>
              <a:srgbClr val="FFDB5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" name="Picture 6" descr="A screenshot of a computer&#10;&#10;Description automatically generated"/>
          <p:cNvPicPr/>
          <p:nvPr/>
        </p:nvPicPr>
        <p:blipFill>
          <a:blip r:embed="rId3"/>
          <a:stretch>
            <a:fillRect/>
          </a:stretch>
        </p:blipFill>
        <p:spPr>
          <a:xfrm>
            <a:off x="2233682" y="1391692"/>
            <a:ext cx="7724633" cy="463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380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D0CF"/>
        </a:solidFill>
        <a:effectLst/>
      </p:bgPr>
    </p:bg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"/>
          <p:cNvSpPr/>
          <p:nvPr/>
        </p:nvSpPr>
        <p:spPr>
          <a:xfrm>
            <a:off x="-1450385" y="6858000"/>
            <a:ext cx="853890" cy="246394"/>
          </a:xfrm>
          <a:custGeom>
            <a:avLst/>
            <a:gdLst/>
            <a:ahLst/>
            <a:cxnLst/>
            <a:rect l="l" t="t" r="r" b="b"/>
            <a:pathLst>
              <a:path w="853890" h="246394" extrusionOk="0">
                <a:moveTo>
                  <a:pt x="847312" y="0"/>
                </a:moveTo>
                <a:lnTo>
                  <a:pt x="853890" y="246394"/>
                </a:lnTo>
                <a:lnTo>
                  <a:pt x="13156" y="246394"/>
                </a:lnTo>
                <a:lnTo>
                  <a:pt x="0" y="95386"/>
                </a:lnTo>
                <a:lnTo>
                  <a:pt x="29893" y="92021"/>
                </a:lnTo>
                <a:lnTo>
                  <a:pt x="40354" y="127474"/>
                </a:lnTo>
                <a:lnTo>
                  <a:pt x="718447" y="53516"/>
                </a:lnTo>
                <a:cubicBezTo>
                  <a:pt x="718307" y="42170"/>
                  <a:pt x="718324" y="29564"/>
                  <a:pt x="718460" y="16011"/>
                </a:cubicBezTo>
                <a:lnTo>
                  <a:pt x="718485" y="14503"/>
                </a:lnTo>
                <a:lnTo>
                  <a:pt x="84731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45;p1"/>
          <p:cNvSpPr txBox="1"/>
          <p:nvPr/>
        </p:nvSpPr>
        <p:spPr>
          <a:xfrm>
            <a:off x="1181227" y="161514"/>
            <a:ext cx="860421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chemeClr val="bg1"/>
              </a:buClr>
            </a:pPr>
            <a:r>
              <a:rPr lang="en-US" sz="32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 hình thông tin thanh toán</a:t>
            </a:r>
            <a:endParaRPr lang="en-US" sz="32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Viền tam giác">
            <a:extLst>
              <a:ext uri="{FF2B5EF4-FFF2-40B4-BE49-F238E27FC236}">
                <a16:creationId xmlns:a16="http://schemas.microsoft.com/office/drawing/2014/main" id="{36C7604A-2219-499B-851B-DA876150159D}"/>
              </a:ext>
            </a:extLst>
          </p:cNvPr>
          <p:cNvSpPr/>
          <p:nvPr/>
        </p:nvSpPr>
        <p:spPr>
          <a:xfrm rot="12610343" flipH="1">
            <a:off x="341186" y="262209"/>
            <a:ext cx="521994" cy="449995"/>
          </a:xfrm>
          <a:prstGeom prst="triangle">
            <a:avLst/>
          </a:prstGeom>
          <a:noFill/>
          <a:ln w="76200">
            <a:solidFill>
              <a:srgbClr val="FFD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FFFFFF"/>
              </a:solidFill>
            </a:endParaRPr>
          </a:p>
        </p:txBody>
      </p:sp>
      <p:sp>
        <p:nvSpPr>
          <p:cNvPr id="10" name="Viền tròn trong tam giác">
            <a:extLst>
              <a:ext uri="{FF2B5EF4-FFF2-40B4-BE49-F238E27FC236}">
                <a16:creationId xmlns:a16="http://schemas.microsoft.com/office/drawing/2014/main" id="{E8ED7968-C878-4B1B-826F-D485831FEB52}"/>
              </a:ext>
            </a:extLst>
          </p:cNvPr>
          <p:cNvSpPr/>
          <p:nvPr/>
        </p:nvSpPr>
        <p:spPr>
          <a:xfrm>
            <a:off x="263462" y="0"/>
            <a:ext cx="411816" cy="411816"/>
          </a:xfrm>
          <a:prstGeom prst="ellipse">
            <a:avLst/>
          </a:prstGeom>
          <a:noFill/>
          <a:ln w="28575">
            <a:solidFill>
              <a:srgbClr val="FFDB5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1" name="Picture 10" descr="A screenshot of a computer&#10;&#10;Description automatically generated"/>
          <p:cNvPicPr/>
          <p:nvPr/>
        </p:nvPicPr>
        <p:blipFill>
          <a:blip r:embed="rId3"/>
          <a:stretch>
            <a:fillRect/>
          </a:stretch>
        </p:blipFill>
        <p:spPr>
          <a:xfrm>
            <a:off x="2033515" y="1522952"/>
            <a:ext cx="8093124" cy="453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551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D0CF"/>
        </a:solidFill>
        <a:effectLst/>
      </p:bgPr>
    </p:bg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"/>
          <p:cNvSpPr/>
          <p:nvPr/>
        </p:nvSpPr>
        <p:spPr>
          <a:xfrm>
            <a:off x="-1450385" y="6858000"/>
            <a:ext cx="853890" cy="246394"/>
          </a:xfrm>
          <a:custGeom>
            <a:avLst/>
            <a:gdLst/>
            <a:ahLst/>
            <a:cxnLst/>
            <a:rect l="l" t="t" r="r" b="b"/>
            <a:pathLst>
              <a:path w="853890" h="246394" extrusionOk="0">
                <a:moveTo>
                  <a:pt x="847312" y="0"/>
                </a:moveTo>
                <a:lnTo>
                  <a:pt x="853890" y="246394"/>
                </a:lnTo>
                <a:lnTo>
                  <a:pt x="13156" y="246394"/>
                </a:lnTo>
                <a:lnTo>
                  <a:pt x="0" y="95386"/>
                </a:lnTo>
                <a:lnTo>
                  <a:pt x="29893" y="92021"/>
                </a:lnTo>
                <a:lnTo>
                  <a:pt x="40354" y="127474"/>
                </a:lnTo>
                <a:lnTo>
                  <a:pt x="718447" y="53516"/>
                </a:lnTo>
                <a:cubicBezTo>
                  <a:pt x="718307" y="42170"/>
                  <a:pt x="718324" y="29564"/>
                  <a:pt x="718460" y="16011"/>
                </a:cubicBezTo>
                <a:lnTo>
                  <a:pt x="718485" y="14503"/>
                </a:lnTo>
                <a:lnTo>
                  <a:pt x="84731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45;p1"/>
          <p:cNvSpPr txBox="1"/>
          <p:nvPr/>
        </p:nvSpPr>
        <p:spPr>
          <a:xfrm>
            <a:off x="1181227" y="161514"/>
            <a:ext cx="860421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chemeClr val="bg1"/>
              </a:buClr>
            </a:pPr>
            <a:r>
              <a:rPr lang="en-US" sz="32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 hình thông tin cá nhân</a:t>
            </a:r>
            <a:endParaRPr lang="en-US" sz="32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Viền tam giác">
            <a:extLst>
              <a:ext uri="{FF2B5EF4-FFF2-40B4-BE49-F238E27FC236}">
                <a16:creationId xmlns:a16="http://schemas.microsoft.com/office/drawing/2014/main" id="{36C7604A-2219-499B-851B-DA876150159D}"/>
              </a:ext>
            </a:extLst>
          </p:cNvPr>
          <p:cNvSpPr/>
          <p:nvPr/>
        </p:nvSpPr>
        <p:spPr>
          <a:xfrm rot="12610343" flipH="1">
            <a:off x="341186" y="262209"/>
            <a:ext cx="521994" cy="449995"/>
          </a:xfrm>
          <a:prstGeom prst="triangle">
            <a:avLst/>
          </a:prstGeom>
          <a:noFill/>
          <a:ln w="76200">
            <a:solidFill>
              <a:srgbClr val="FFD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FFFFFF"/>
              </a:solidFill>
            </a:endParaRPr>
          </a:p>
        </p:txBody>
      </p:sp>
      <p:sp>
        <p:nvSpPr>
          <p:cNvPr id="10" name="Viền tròn trong tam giác">
            <a:extLst>
              <a:ext uri="{FF2B5EF4-FFF2-40B4-BE49-F238E27FC236}">
                <a16:creationId xmlns:a16="http://schemas.microsoft.com/office/drawing/2014/main" id="{E8ED7968-C878-4B1B-826F-D485831FEB52}"/>
              </a:ext>
            </a:extLst>
          </p:cNvPr>
          <p:cNvSpPr/>
          <p:nvPr/>
        </p:nvSpPr>
        <p:spPr>
          <a:xfrm>
            <a:off x="263462" y="0"/>
            <a:ext cx="411816" cy="411816"/>
          </a:xfrm>
          <a:prstGeom prst="ellipse">
            <a:avLst/>
          </a:prstGeom>
          <a:noFill/>
          <a:ln w="28575">
            <a:solidFill>
              <a:srgbClr val="FFDB5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" name="Picture 6" descr="A screenshot of a computer&#10;&#10;Description automatically generated"/>
          <p:cNvPicPr/>
          <p:nvPr/>
        </p:nvPicPr>
        <p:blipFill>
          <a:blip r:embed="rId3"/>
          <a:stretch>
            <a:fillRect/>
          </a:stretch>
        </p:blipFill>
        <p:spPr>
          <a:xfrm>
            <a:off x="2183643" y="1520905"/>
            <a:ext cx="7383438" cy="419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424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D0CF"/>
        </a:solidFill>
        <a:effectLst/>
      </p:bgPr>
    </p:bg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"/>
          <p:cNvSpPr/>
          <p:nvPr/>
        </p:nvSpPr>
        <p:spPr>
          <a:xfrm>
            <a:off x="-1450385" y="6858000"/>
            <a:ext cx="853890" cy="246394"/>
          </a:xfrm>
          <a:custGeom>
            <a:avLst/>
            <a:gdLst/>
            <a:ahLst/>
            <a:cxnLst/>
            <a:rect l="l" t="t" r="r" b="b"/>
            <a:pathLst>
              <a:path w="853890" h="246394" extrusionOk="0">
                <a:moveTo>
                  <a:pt x="847312" y="0"/>
                </a:moveTo>
                <a:lnTo>
                  <a:pt x="853890" y="246394"/>
                </a:lnTo>
                <a:lnTo>
                  <a:pt x="13156" y="246394"/>
                </a:lnTo>
                <a:lnTo>
                  <a:pt x="0" y="95386"/>
                </a:lnTo>
                <a:lnTo>
                  <a:pt x="29893" y="92021"/>
                </a:lnTo>
                <a:lnTo>
                  <a:pt x="40354" y="127474"/>
                </a:lnTo>
                <a:lnTo>
                  <a:pt x="718447" y="53516"/>
                </a:lnTo>
                <a:cubicBezTo>
                  <a:pt x="718307" y="42170"/>
                  <a:pt x="718324" y="29564"/>
                  <a:pt x="718460" y="16011"/>
                </a:cubicBezTo>
                <a:lnTo>
                  <a:pt x="718485" y="14503"/>
                </a:lnTo>
                <a:lnTo>
                  <a:pt x="84731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707;p32"/>
          <p:cNvSpPr txBox="1">
            <a:spLocks/>
          </p:cNvSpPr>
          <p:nvPr/>
        </p:nvSpPr>
        <p:spPr>
          <a:xfrm>
            <a:off x="382137" y="105825"/>
            <a:ext cx="1024946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r>
              <a:rPr lang="en-US" sz="3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chương trình</a:t>
            </a:r>
            <a:endParaRPr lang="en-US" sz="3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45;p1"/>
          <p:cNvSpPr txBox="1"/>
          <p:nvPr/>
        </p:nvSpPr>
        <p:spPr>
          <a:xfrm>
            <a:off x="0" y="2954971"/>
            <a:ext cx="121920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60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phía Quản lí</a:t>
            </a:r>
            <a:endParaRPr lang="en-US" sz="6000" b="1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7413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D0CF"/>
        </a:solidFill>
        <a:effectLst/>
      </p:bgPr>
    </p:bg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"/>
          <p:cNvSpPr/>
          <p:nvPr/>
        </p:nvSpPr>
        <p:spPr>
          <a:xfrm>
            <a:off x="-1450385" y="6858000"/>
            <a:ext cx="853890" cy="246394"/>
          </a:xfrm>
          <a:custGeom>
            <a:avLst/>
            <a:gdLst/>
            <a:ahLst/>
            <a:cxnLst/>
            <a:rect l="l" t="t" r="r" b="b"/>
            <a:pathLst>
              <a:path w="853890" h="246394" extrusionOk="0">
                <a:moveTo>
                  <a:pt x="847312" y="0"/>
                </a:moveTo>
                <a:lnTo>
                  <a:pt x="853890" y="246394"/>
                </a:lnTo>
                <a:lnTo>
                  <a:pt x="13156" y="246394"/>
                </a:lnTo>
                <a:lnTo>
                  <a:pt x="0" y="95386"/>
                </a:lnTo>
                <a:lnTo>
                  <a:pt x="29893" y="92021"/>
                </a:lnTo>
                <a:lnTo>
                  <a:pt x="40354" y="127474"/>
                </a:lnTo>
                <a:lnTo>
                  <a:pt x="718447" y="53516"/>
                </a:lnTo>
                <a:cubicBezTo>
                  <a:pt x="718307" y="42170"/>
                  <a:pt x="718324" y="29564"/>
                  <a:pt x="718460" y="16011"/>
                </a:cubicBezTo>
                <a:lnTo>
                  <a:pt x="718485" y="14503"/>
                </a:lnTo>
                <a:lnTo>
                  <a:pt x="84731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364777" y="754968"/>
            <a:ext cx="10770359" cy="5757932"/>
            <a:chOff x="1254879" y="1310654"/>
            <a:chExt cx="2283050" cy="1571491"/>
          </a:xfrm>
        </p:grpSpPr>
        <p:sp>
          <p:nvSpPr>
            <p:cNvPr id="5" name="Google Shape;669;p29"/>
            <p:cNvSpPr txBox="1">
              <a:spLocks/>
            </p:cNvSpPr>
            <p:nvPr/>
          </p:nvSpPr>
          <p:spPr>
            <a:xfrm>
              <a:off x="1254879" y="1310654"/>
              <a:ext cx="384767" cy="61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e Vietnam Pro"/>
                <a:buNone/>
                <a:defRPr sz="3000" b="1" i="0" u="none" strike="noStrike" cap="none">
                  <a:solidFill>
                    <a:schemeClr val="accent2"/>
                  </a:solidFill>
                  <a:latin typeface="Be Vietnam Pro"/>
                  <a:ea typeface="Be Vietnam Pro"/>
                  <a:cs typeface="Be Vietnam Pro"/>
                  <a:sym typeface="Be Vietnam Pr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e Vietnam Pro"/>
                <a:buNone/>
                <a:defRPr sz="3000" b="1" i="0" u="none" strike="noStrike" cap="none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e Vietnam Pro"/>
                <a:buNone/>
                <a:defRPr sz="3000" b="1" i="0" u="none" strike="noStrike" cap="none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e Vietnam Pro"/>
                <a:buNone/>
                <a:defRPr sz="3000" b="1" i="0" u="none" strike="noStrike" cap="none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e Vietnam Pro"/>
                <a:buNone/>
                <a:defRPr sz="3000" b="1" i="0" u="none" strike="noStrike" cap="none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e Vietnam Pro"/>
                <a:buNone/>
                <a:defRPr sz="3000" b="1" i="0" u="none" strike="noStrike" cap="none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e Vietnam Pro"/>
                <a:buNone/>
                <a:defRPr sz="3000" b="1" i="0" u="none" strike="noStrike" cap="none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e Vietnam Pro"/>
                <a:buNone/>
                <a:defRPr sz="3000" b="1" i="0" u="none" strike="noStrike" cap="none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e Vietnam Pro"/>
                <a:buNone/>
                <a:defRPr sz="3000" b="1" i="0" u="none" strike="noStrike" cap="none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Be Vietnam Pro"/>
                <a:buNone/>
                <a:tabLst/>
                <a:defRPr/>
              </a:pPr>
              <a:r>
                <a:rPr kumimoji="0" lang="en" sz="8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e Vietnam Pro"/>
                  <a:sym typeface="Be Vietnam Pro"/>
                </a:rPr>
                <a:t>01</a:t>
              </a:r>
              <a:endParaRPr kumimoji="0" lang="en" sz="8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 Vietnam Pro"/>
                <a:sym typeface="Be Vietnam Pro"/>
              </a:endParaRPr>
            </a:p>
          </p:txBody>
        </p:sp>
        <p:sp>
          <p:nvSpPr>
            <p:cNvPr id="6" name="Google Shape;675;p29"/>
            <p:cNvSpPr txBox="1">
              <a:spLocks/>
            </p:cNvSpPr>
            <p:nvPr/>
          </p:nvSpPr>
          <p:spPr>
            <a:xfrm>
              <a:off x="1254879" y="1968765"/>
              <a:ext cx="2283050" cy="91338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6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Lý do chọn đề tài</a:t>
              </a:r>
              <a:endPara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9663521"/>
      </p:ext>
    </p:extLst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D0CF"/>
        </a:solidFill>
        <a:effectLst/>
      </p:bgPr>
    </p:bg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"/>
          <p:cNvSpPr/>
          <p:nvPr/>
        </p:nvSpPr>
        <p:spPr>
          <a:xfrm>
            <a:off x="-1450385" y="6858000"/>
            <a:ext cx="853890" cy="246394"/>
          </a:xfrm>
          <a:custGeom>
            <a:avLst/>
            <a:gdLst/>
            <a:ahLst/>
            <a:cxnLst/>
            <a:rect l="l" t="t" r="r" b="b"/>
            <a:pathLst>
              <a:path w="853890" h="246394" extrusionOk="0">
                <a:moveTo>
                  <a:pt x="847312" y="0"/>
                </a:moveTo>
                <a:lnTo>
                  <a:pt x="853890" y="246394"/>
                </a:lnTo>
                <a:lnTo>
                  <a:pt x="13156" y="246394"/>
                </a:lnTo>
                <a:lnTo>
                  <a:pt x="0" y="95386"/>
                </a:lnTo>
                <a:lnTo>
                  <a:pt x="29893" y="92021"/>
                </a:lnTo>
                <a:lnTo>
                  <a:pt x="40354" y="127474"/>
                </a:lnTo>
                <a:lnTo>
                  <a:pt x="718447" y="53516"/>
                </a:lnTo>
                <a:cubicBezTo>
                  <a:pt x="718307" y="42170"/>
                  <a:pt x="718324" y="29564"/>
                  <a:pt x="718460" y="16011"/>
                </a:cubicBezTo>
                <a:lnTo>
                  <a:pt x="718485" y="14503"/>
                </a:lnTo>
                <a:lnTo>
                  <a:pt x="84731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45;p1"/>
          <p:cNvSpPr txBox="1"/>
          <p:nvPr/>
        </p:nvSpPr>
        <p:spPr>
          <a:xfrm>
            <a:off x="1181227" y="161514"/>
            <a:ext cx="860421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32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 hình dashboard</a:t>
            </a:r>
            <a:endParaRPr lang="en-US" b="1" i="1"/>
          </a:p>
        </p:txBody>
      </p:sp>
      <p:sp>
        <p:nvSpPr>
          <p:cNvPr id="8" name="Viền tam giác">
            <a:extLst>
              <a:ext uri="{FF2B5EF4-FFF2-40B4-BE49-F238E27FC236}">
                <a16:creationId xmlns:a16="http://schemas.microsoft.com/office/drawing/2014/main" id="{36C7604A-2219-499B-851B-DA876150159D}"/>
              </a:ext>
            </a:extLst>
          </p:cNvPr>
          <p:cNvSpPr/>
          <p:nvPr/>
        </p:nvSpPr>
        <p:spPr>
          <a:xfrm rot="12610343" flipH="1">
            <a:off x="341186" y="262209"/>
            <a:ext cx="521994" cy="449995"/>
          </a:xfrm>
          <a:prstGeom prst="triangle">
            <a:avLst/>
          </a:prstGeom>
          <a:noFill/>
          <a:ln w="76200">
            <a:solidFill>
              <a:srgbClr val="FFD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FFFFFF"/>
              </a:solidFill>
            </a:endParaRPr>
          </a:p>
        </p:txBody>
      </p:sp>
      <p:sp>
        <p:nvSpPr>
          <p:cNvPr id="10" name="Viền tròn trong tam giác">
            <a:extLst>
              <a:ext uri="{FF2B5EF4-FFF2-40B4-BE49-F238E27FC236}">
                <a16:creationId xmlns:a16="http://schemas.microsoft.com/office/drawing/2014/main" id="{E8ED7968-C878-4B1B-826F-D485831FEB52}"/>
              </a:ext>
            </a:extLst>
          </p:cNvPr>
          <p:cNvSpPr/>
          <p:nvPr/>
        </p:nvSpPr>
        <p:spPr>
          <a:xfrm>
            <a:off x="263462" y="0"/>
            <a:ext cx="411816" cy="411816"/>
          </a:xfrm>
          <a:prstGeom prst="ellipse">
            <a:avLst/>
          </a:prstGeom>
          <a:noFill/>
          <a:ln w="28575">
            <a:solidFill>
              <a:srgbClr val="FFDB5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99D4337-8605-F4D8-AE76-FFDC915CC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65" y="1274205"/>
            <a:ext cx="9003172" cy="495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897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D0CF"/>
        </a:solidFill>
        <a:effectLst/>
      </p:bgPr>
    </p:bg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"/>
          <p:cNvSpPr/>
          <p:nvPr/>
        </p:nvSpPr>
        <p:spPr>
          <a:xfrm>
            <a:off x="-1450385" y="6858000"/>
            <a:ext cx="853890" cy="246394"/>
          </a:xfrm>
          <a:custGeom>
            <a:avLst/>
            <a:gdLst/>
            <a:ahLst/>
            <a:cxnLst/>
            <a:rect l="l" t="t" r="r" b="b"/>
            <a:pathLst>
              <a:path w="853890" h="246394" extrusionOk="0">
                <a:moveTo>
                  <a:pt x="847312" y="0"/>
                </a:moveTo>
                <a:lnTo>
                  <a:pt x="853890" y="246394"/>
                </a:lnTo>
                <a:lnTo>
                  <a:pt x="13156" y="246394"/>
                </a:lnTo>
                <a:lnTo>
                  <a:pt x="0" y="95386"/>
                </a:lnTo>
                <a:lnTo>
                  <a:pt x="29893" y="92021"/>
                </a:lnTo>
                <a:lnTo>
                  <a:pt x="40354" y="127474"/>
                </a:lnTo>
                <a:lnTo>
                  <a:pt x="718447" y="53516"/>
                </a:lnTo>
                <a:cubicBezTo>
                  <a:pt x="718307" y="42170"/>
                  <a:pt x="718324" y="29564"/>
                  <a:pt x="718460" y="16011"/>
                </a:cubicBezTo>
                <a:lnTo>
                  <a:pt x="718485" y="14503"/>
                </a:lnTo>
                <a:lnTo>
                  <a:pt x="84731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45;p1"/>
          <p:cNvSpPr txBox="1"/>
          <p:nvPr/>
        </p:nvSpPr>
        <p:spPr>
          <a:xfrm>
            <a:off x="1181227" y="161514"/>
            <a:ext cx="860421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32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 hình danh sách khách hàng</a:t>
            </a:r>
            <a:endParaRPr lang="en-US" b="1" i="1"/>
          </a:p>
        </p:txBody>
      </p:sp>
      <p:sp>
        <p:nvSpPr>
          <p:cNvPr id="8" name="Viền tam giác">
            <a:extLst>
              <a:ext uri="{FF2B5EF4-FFF2-40B4-BE49-F238E27FC236}">
                <a16:creationId xmlns:a16="http://schemas.microsoft.com/office/drawing/2014/main" id="{36C7604A-2219-499B-851B-DA876150159D}"/>
              </a:ext>
            </a:extLst>
          </p:cNvPr>
          <p:cNvSpPr/>
          <p:nvPr/>
        </p:nvSpPr>
        <p:spPr>
          <a:xfrm rot="12610343" flipH="1">
            <a:off x="341186" y="262209"/>
            <a:ext cx="521994" cy="449995"/>
          </a:xfrm>
          <a:prstGeom prst="triangle">
            <a:avLst/>
          </a:prstGeom>
          <a:noFill/>
          <a:ln w="76200">
            <a:solidFill>
              <a:srgbClr val="FFD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FFFFFF"/>
              </a:solidFill>
            </a:endParaRPr>
          </a:p>
        </p:txBody>
      </p:sp>
      <p:sp>
        <p:nvSpPr>
          <p:cNvPr id="10" name="Viền tròn trong tam giác">
            <a:extLst>
              <a:ext uri="{FF2B5EF4-FFF2-40B4-BE49-F238E27FC236}">
                <a16:creationId xmlns:a16="http://schemas.microsoft.com/office/drawing/2014/main" id="{E8ED7968-C878-4B1B-826F-D485831FEB52}"/>
              </a:ext>
            </a:extLst>
          </p:cNvPr>
          <p:cNvSpPr/>
          <p:nvPr/>
        </p:nvSpPr>
        <p:spPr>
          <a:xfrm>
            <a:off x="263462" y="0"/>
            <a:ext cx="411816" cy="411816"/>
          </a:xfrm>
          <a:prstGeom prst="ellipse">
            <a:avLst/>
          </a:prstGeom>
          <a:noFill/>
          <a:ln w="28575">
            <a:solidFill>
              <a:srgbClr val="FFDB5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428E0D9-4F42-BA56-48E4-7EFFD07CF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566" y="1365800"/>
            <a:ext cx="9074788" cy="505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4787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D0CF"/>
        </a:solidFill>
        <a:effectLst/>
      </p:bgPr>
    </p:bg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"/>
          <p:cNvSpPr/>
          <p:nvPr/>
        </p:nvSpPr>
        <p:spPr>
          <a:xfrm>
            <a:off x="-1450385" y="6858000"/>
            <a:ext cx="853890" cy="246394"/>
          </a:xfrm>
          <a:custGeom>
            <a:avLst/>
            <a:gdLst/>
            <a:ahLst/>
            <a:cxnLst/>
            <a:rect l="l" t="t" r="r" b="b"/>
            <a:pathLst>
              <a:path w="853890" h="246394" extrusionOk="0">
                <a:moveTo>
                  <a:pt x="847312" y="0"/>
                </a:moveTo>
                <a:lnTo>
                  <a:pt x="853890" y="246394"/>
                </a:lnTo>
                <a:lnTo>
                  <a:pt x="13156" y="246394"/>
                </a:lnTo>
                <a:lnTo>
                  <a:pt x="0" y="95386"/>
                </a:lnTo>
                <a:lnTo>
                  <a:pt x="29893" y="92021"/>
                </a:lnTo>
                <a:lnTo>
                  <a:pt x="40354" y="127474"/>
                </a:lnTo>
                <a:lnTo>
                  <a:pt x="718447" y="53516"/>
                </a:lnTo>
                <a:cubicBezTo>
                  <a:pt x="718307" y="42170"/>
                  <a:pt x="718324" y="29564"/>
                  <a:pt x="718460" y="16011"/>
                </a:cubicBezTo>
                <a:lnTo>
                  <a:pt x="718485" y="14503"/>
                </a:lnTo>
                <a:lnTo>
                  <a:pt x="84731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45;p1"/>
          <p:cNvSpPr txBox="1"/>
          <p:nvPr/>
        </p:nvSpPr>
        <p:spPr>
          <a:xfrm>
            <a:off x="1181227" y="161514"/>
            <a:ext cx="860421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32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 hình danh sách sản phẩm</a:t>
            </a:r>
            <a:endParaRPr lang="en-US" b="1" i="1"/>
          </a:p>
        </p:txBody>
      </p:sp>
      <p:sp>
        <p:nvSpPr>
          <p:cNvPr id="8" name="Viền tam giác">
            <a:extLst>
              <a:ext uri="{FF2B5EF4-FFF2-40B4-BE49-F238E27FC236}">
                <a16:creationId xmlns:a16="http://schemas.microsoft.com/office/drawing/2014/main" id="{36C7604A-2219-499B-851B-DA876150159D}"/>
              </a:ext>
            </a:extLst>
          </p:cNvPr>
          <p:cNvSpPr/>
          <p:nvPr/>
        </p:nvSpPr>
        <p:spPr>
          <a:xfrm rot="12610343" flipH="1">
            <a:off x="341186" y="262209"/>
            <a:ext cx="521994" cy="449995"/>
          </a:xfrm>
          <a:prstGeom prst="triangle">
            <a:avLst/>
          </a:prstGeom>
          <a:noFill/>
          <a:ln w="76200">
            <a:solidFill>
              <a:srgbClr val="FFD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FFFFFF"/>
              </a:solidFill>
            </a:endParaRPr>
          </a:p>
        </p:txBody>
      </p:sp>
      <p:sp>
        <p:nvSpPr>
          <p:cNvPr id="10" name="Viền tròn trong tam giác">
            <a:extLst>
              <a:ext uri="{FF2B5EF4-FFF2-40B4-BE49-F238E27FC236}">
                <a16:creationId xmlns:a16="http://schemas.microsoft.com/office/drawing/2014/main" id="{E8ED7968-C878-4B1B-826F-D485831FEB52}"/>
              </a:ext>
            </a:extLst>
          </p:cNvPr>
          <p:cNvSpPr/>
          <p:nvPr/>
        </p:nvSpPr>
        <p:spPr>
          <a:xfrm>
            <a:off x="263462" y="0"/>
            <a:ext cx="411816" cy="411816"/>
          </a:xfrm>
          <a:prstGeom prst="ellipse">
            <a:avLst/>
          </a:prstGeom>
          <a:noFill/>
          <a:ln w="28575">
            <a:solidFill>
              <a:srgbClr val="FFDB5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7466BAF4-BA17-F405-A5B9-2E2F889E5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383" y="1324738"/>
            <a:ext cx="9759789" cy="489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670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D0CF"/>
        </a:solidFill>
        <a:effectLst/>
      </p:bgPr>
    </p:bg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"/>
          <p:cNvSpPr/>
          <p:nvPr/>
        </p:nvSpPr>
        <p:spPr>
          <a:xfrm>
            <a:off x="-1450385" y="6858000"/>
            <a:ext cx="853890" cy="246394"/>
          </a:xfrm>
          <a:custGeom>
            <a:avLst/>
            <a:gdLst/>
            <a:ahLst/>
            <a:cxnLst/>
            <a:rect l="l" t="t" r="r" b="b"/>
            <a:pathLst>
              <a:path w="853890" h="246394" extrusionOk="0">
                <a:moveTo>
                  <a:pt x="847312" y="0"/>
                </a:moveTo>
                <a:lnTo>
                  <a:pt x="853890" y="246394"/>
                </a:lnTo>
                <a:lnTo>
                  <a:pt x="13156" y="246394"/>
                </a:lnTo>
                <a:lnTo>
                  <a:pt x="0" y="95386"/>
                </a:lnTo>
                <a:lnTo>
                  <a:pt x="29893" y="92021"/>
                </a:lnTo>
                <a:lnTo>
                  <a:pt x="40354" y="127474"/>
                </a:lnTo>
                <a:lnTo>
                  <a:pt x="718447" y="53516"/>
                </a:lnTo>
                <a:cubicBezTo>
                  <a:pt x="718307" y="42170"/>
                  <a:pt x="718324" y="29564"/>
                  <a:pt x="718460" y="16011"/>
                </a:cubicBezTo>
                <a:lnTo>
                  <a:pt x="718485" y="14503"/>
                </a:lnTo>
                <a:lnTo>
                  <a:pt x="84731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45;p1"/>
          <p:cNvSpPr txBox="1"/>
          <p:nvPr/>
        </p:nvSpPr>
        <p:spPr>
          <a:xfrm>
            <a:off x="1181227" y="161514"/>
            <a:ext cx="860421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32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 hình danh sách các danh mục</a:t>
            </a:r>
            <a:endParaRPr lang="en-US" b="1" i="1"/>
          </a:p>
        </p:txBody>
      </p:sp>
      <p:sp>
        <p:nvSpPr>
          <p:cNvPr id="8" name="Viền tam giác">
            <a:extLst>
              <a:ext uri="{FF2B5EF4-FFF2-40B4-BE49-F238E27FC236}">
                <a16:creationId xmlns:a16="http://schemas.microsoft.com/office/drawing/2014/main" id="{36C7604A-2219-499B-851B-DA876150159D}"/>
              </a:ext>
            </a:extLst>
          </p:cNvPr>
          <p:cNvSpPr/>
          <p:nvPr/>
        </p:nvSpPr>
        <p:spPr>
          <a:xfrm rot="12610343" flipH="1">
            <a:off x="341186" y="262209"/>
            <a:ext cx="521994" cy="449995"/>
          </a:xfrm>
          <a:prstGeom prst="triangle">
            <a:avLst/>
          </a:prstGeom>
          <a:noFill/>
          <a:ln w="76200">
            <a:solidFill>
              <a:srgbClr val="FFD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FFFFFF"/>
              </a:solidFill>
            </a:endParaRPr>
          </a:p>
        </p:txBody>
      </p:sp>
      <p:sp>
        <p:nvSpPr>
          <p:cNvPr id="10" name="Viền tròn trong tam giác">
            <a:extLst>
              <a:ext uri="{FF2B5EF4-FFF2-40B4-BE49-F238E27FC236}">
                <a16:creationId xmlns:a16="http://schemas.microsoft.com/office/drawing/2014/main" id="{E8ED7968-C878-4B1B-826F-D485831FEB52}"/>
              </a:ext>
            </a:extLst>
          </p:cNvPr>
          <p:cNvSpPr/>
          <p:nvPr/>
        </p:nvSpPr>
        <p:spPr>
          <a:xfrm>
            <a:off x="263462" y="0"/>
            <a:ext cx="411816" cy="411816"/>
          </a:xfrm>
          <a:prstGeom prst="ellipse">
            <a:avLst/>
          </a:prstGeom>
          <a:noFill/>
          <a:ln w="28575">
            <a:solidFill>
              <a:srgbClr val="FFDB5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3ED3275-5599-A97A-C1AB-F27027228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212" y="1591945"/>
            <a:ext cx="10036972" cy="456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66793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D0CF"/>
        </a:solidFill>
        <a:effectLst/>
      </p:bgPr>
    </p:bg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"/>
          <p:cNvSpPr/>
          <p:nvPr/>
        </p:nvSpPr>
        <p:spPr>
          <a:xfrm>
            <a:off x="-1450385" y="6858000"/>
            <a:ext cx="853890" cy="246394"/>
          </a:xfrm>
          <a:custGeom>
            <a:avLst/>
            <a:gdLst/>
            <a:ahLst/>
            <a:cxnLst/>
            <a:rect l="l" t="t" r="r" b="b"/>
            <a:pathLst>
              <a:path w="853890" h="246394" extrusionOk="0">
                <a:moveTo>
                  <a:pt x="847312" y="0"/>
                </a:moveTo>
                <a:lnTo>
                  <a:pt x="853890" y="246394"/>
                </a:lnTo>
                <a:lnTo>
                  <a:pt x="13156" y="246394"/>
                </a:lnTo>
                <a:lnTo>
                  <a:pt x="0" y="95386"/>
                </a:lnTo>
                <a:lnTo>
                  <a:pt x="29893" y="92021"/>
                </a:lnTo>
                <a:lnTo>
                  <a:pt x="40354" y="127474"/>
                </a:lnTo>
                <a:lnTo>
                  <a:pt x="718447" y="53516"/>
                </a:lnTo>
                <a:cubicBezTo>
                  <a:pt x="718307" y="42170"/>
                  <a:pt x="718324" y="29564"/>
                  <a:pt x="718460" y="16011"/>
                </a:cubicBezTo>
                <a:lnTo>
                  <a:pt x="718485" y="14503"/>
                </a:lnTo>
                <a:lnTo>
                  <a:pt x="84731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45;p1"/>
          <p:cNvSpPr txBox="1"/>
          <p:nvPr/>
        </p:nvSpPr>
        <p:spPr>
          <a:xfrm>
            <a:off x="1181227" y="161514"/>
            <a:ext cx="860421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32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 hình danh sách các hãng</a:t>
            </a:r>
            <a:endParaRPr lang="en-US" b="1" i="1"/>
          </a:p>
        </p:txBody>
      </p:sp>
      <p:sp>
        <p:nvSpPr>
          <p:cNvPr id="8" name="Viền tam giác">
            <a:extLst>
              <a:ext uri="{FF2B5EF4-FFF2-40B4-BE49-F238E27FC236}">
                <a16:creationId xmlns:a16="http://schemas.microsoft.com/office/drawing/2014/main" id="{36C7604A-2219-499B-851B-DA876150159D}"/>
              </a:ext>
            </a:extLst>
          </p:cNvPr>
          <p:cNvSpPr/>
          <p:nvPr/>
        </p:nvSpPr>
        <p:spPr>
          <a:xfrm rot="12610343" flipH="1">
            <a:off x="341186" y="262209"/>
            <a:ext cx="521994" cy="449995"/>
          </a:xfrm>
          <a:prstGeom prst="triangle">
            <a:avLst/>
          </a:prstGeom>
          <a:noFill/>
          <a:ln w="76200">
            <a:solidFill>
              <a:srgbClr val="FFD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FFFFFF"/>
              </a:solidFill>
            </a:endParaRPr>
          </a:p>
        </p:txBody>
      </p:sp>
      <p:sp>
        <p:nvSpPr>
          <p:cNvPr id="10" name="Viền tròn trong tam giác">
            <a:extLst>
              <a:ext uri="{FF2B5EF4-FFF2-40B4-BE49-F238E27FC236}">
                <a16:creationId xmlns:a16="http://schemas.microsoft.com/office/drawing/2014/main" id="{E8ED7968-C878-4B1B-826F-D485831FEB52}"/>
              </a:ext>
            </a:extLst>
          </p:cNvPr>
          <p:cNvSpPr/>
          <p:nvPr/>
        </p:nvSpPr>
        <p:spPr>
          <a:xfrm>
            <a:off x="263462" y="0"/>
            <a:ext cx="411816" cy="411816"/>
          </a:xfrm>
          <a:prstGeom prst="ellipse">
            <a:avLst/>
          </a:prstGeom>
          <a:noFill/>
          <a:ln w="28575">
            <a:solidFill>
              <a:srgbClr val="FFDB5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B6555CB-C617-3BD5-BC84-17ACE4C86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84" y="1441806"/>
            <a:ext cx="10174210" cy="446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3228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D0CF"/>
        </a:solidFill>
        <a:effectLst/>
      </p:bgPr>
    </p:bg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"/>
          <p:cNvSpPr/>
          <p:nvPr/>
        </p:nvSpPr>
        <p:spPr>
          <a:xfrm>
            <a:off x="-1450385" y="6858000"/>
            <a:ext cx="853890" cy="246394"/>
          </a:xfrm>
          <a:custGeom>
            <a:avLst/>
            <a:gdLst/>
            <a:ahLst/>
            <a:cxnLst/>
            <a:rect l="l" t="t" r="r" b="b"/>
            <a:pathLst>
              <a:path w="853890" h="246394" extrusionOk="0">
                <a:moveTo>
                  <a:pt x="847312" y="0"/>
                </a:moveTo>
                <a:lnTo>
                  <a:pt x="853890" y="246394"/>
                </a:lnTo>
                <a:lnTo>
                  <a:pt x="13156" y="246394"/>
                </a:lnTo>
                <a:lnTo>
                  <a:pt x="0" y="95386"/>
                </a:lnTo>
                <a:lnTo>
                  <a:pt x="29893" y="92021"/>
                </a:lnTo>
                <a:lnTo>
                  <a:pt x="40354" y="127474"/>
                </a:lnTo>
                <a:lnTo>
                  <a:pt x="718447" y="53516"/>
                </a:lnTo>
                <a:cubicBezTo>
                  <a:pt x="718307" y="42170"/>
                  <a:pt x="718324" y="29564"/>
                  <a:pt x="718460" y="16011"/>
                </a:cubicBezTo>
                <a:lnTo>
                  <a:pt x="718485" y="14503"/>
                </a:lnTo>
                <a:lnTo>
                  <a:pt x="84731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45;p1"/>
          <p:cNvSpPr txBox="1"/>
          <p:nvPr/>
        </p:nvSpPr>
        <p:spPr>
          <a:xfrm>
            <a:off x="1181227" y="161514"/>
            <a:ext cx="860421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32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 hình quản lý đơn hàng</a:t>
            </a:r>
            <a:endParaRPr lang="en-US" b="1" i="1"/>
          </a:p>
        </p:txBody>
      </p:sp>
      <p:sp>
        <p:nvSpPr>
          <p:cNvPr id="8" name="Viền tam giác">
            <a:extLst>
              <a:ext uri="{FF2B5EF4-FFF2-40B4-BE49-F238E27FC236}">
                <a16:creationId xmlns:a16="http://schemas.microsoft.com/office/drawing/2014/main" id="{36C7604A-2219-499B-851B-DA876150159D}"/>
              </a:ext>
            </a:extLst>
          </p:cNvPr>
          <p:cNvSpPr/>
          <p:nvPr/>
        </p:nvSpPr>
        <p:spPr>
          <a:xfrm rot="12610343" flipH="1">
            <a:off x="341186" y="262209"/>
            <a:ext cx="521994" cy="449995"/>
          </a:xfrm>
          <a:prstGeom prst="triangle">
            <a:avLst/>
          </a:prstGeom>
          <a:noFill/>
          <a:ln w="76200">
            <a:solidFill>
              <a:srgbClr val="FFD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FFFFFF"/>
              </a:solidFill>
            </a:endParaRPr>
          </a:p>
        </p:txBody>
      </p:sp>
      <p:sp>
        <p:nvSpPr>
          <p:cNvPr id="10" name="Viền tròn trong tam giác">
            <a:extLst>
              <a:ext uri="{FF2B5EF4-FFF2-40B4-BE49-F238E27FC236}">
                <a16:creationId xmlns:a16="http://schemas.microsoft.com/office/drawing/2014/main" id="{E8ED7968-C878-4B1B-826F-D485831FEB52}"/>
              </a:ext>
            </a:extLst>
          </p:cNvPr>
          <p:cNvSpPr/>
          <p:nvPr/>
        </p:nvSpPr>
        <p:spPr>
          <a:xfrm>
            <a:off x="263462" y="0"/>
            <a:ext cx="411816" cy="411816"/>
          </a:xfrm>
          <a:prstGeom prst="ellipse">
            <a:avLst/>
          </a:prstGeom>
          <a:noFill/>
          <a:ln w="28575">
            <a:solidFill>
              <a:srgbClr val="FFDB5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1996896-9F22-B395-9274-914281F97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904" y="1535591"/>
            <a:ext cx="9764281" cy="444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1965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D0CF"/>
        </a:solidFill>
        <a:effectLst/>
      </p:bgPr>
    </p:bg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"/>
          <p:cNvSpPr/>
          <p:nvPr/>
        </p:nvSpPr>
        <p:spPr>
          <a:xfrm>
            <a:off x="-1450385" y="6858000"/>
            <a:ext cx="853890" cy="246394"/>
          </a:xfrm>
          <a:custGeom>
            <a:avLst/>
            <a:gdLst/>
            <a:ahLst/>
            <a:cxnLst/>
            <a:rect l="l" t="t" r="r" b="b"/>
            <a:pathLst>
              <a:path w="853890" h="246394" extrusionOk="0">
                <a:moveTo>
                  <a:pt x="847312" y="0"/>
                </a:moveTo>
                <a:lnTo>
                  <a:pt x="853890" y="246394"/>
                </a:lnTo>
                <a:lnTo>
                  <a:pt x="13156" y="246394"/>
                </a:lnTo>
                <a:lnTo>
                  <a:pt x="0" y="95386"/>
                </a:lnTo>
                <a:lnTo>
                  <a:pt x="29893" y="92021"/>
                </a:lnTo>
                <a:lnTo>
                  <a:pt x="40354" y="127474"/>
                </a:lnTo>
                <a:lnTo>
                  <a:pt x="718447" y="53516"/>
                </a:lnTo>
                <a:cubicBezTo>
                  <a:pt x="718307" y="42170"/>
                  <a:pt x="718324" y="29564"/>
                  <a:pt x="718460" y="16011"/>
                </a:cubicBezTo>
                <a:lnTo>
                  <a:pt x="718485" y="14503"/>
                </a:lnTo>
                <a:lnTo>
                  <a:pt x="84731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669;p29"/>
          <p:cNvSpPr txBox="1">
            <a:spLocks/>
          </p:cNvSpPr>
          <p:nvPr/>
        </p:nvSpPr>
        <p:spPr>
          <a:xfrm>
            <a:off x="1364777" y="754968"/>
            <a:ext cx="1815150" cy="2242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e Vietnam Pro"/>
              <a:buNone/>
              <a:tabLst/>
              <a:defRPr/>
            </a:pPr>
            <a:r>
              <a:rPr kumimoji="0" lang="en" sz="8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 Vietnam Pro"/>
                <a:sym typeface="Be Vietnam Pro"/>
              </a:rPr>
              <a:t>06</a:t>
            </a:r>
            <a:endParaRPr kumimoji="0" lang="en" sz="8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 Vietnam Pro"/>
              <a:sym typeface="Be Vietnam Pro"/>
            </a:endParaRPr>
          </a:p>
        </p:txBody>
      </p:sp>
      <p:sp>
        <p:nvSpPr>
          <p:cNvPr id="5" name="Google Shape;675;p29"/>
          <p:cNvSpPr txBox="1">
            <a:spLocks/>
          </p:cNvSpPr>
          <p:nvPr/>
        </p:nvSpPr>
        <p:spPr>
          <a:xfrm>
            <a:off x="1364777" y="3166282"/>
            <a:ext cx="10770359" cy="33466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Hướng phát triển</a:t>
            </a:r>
            <a:endParaRPr lang="en-US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644153"/>
      </p:ext>
    </p:extLst>
  </p:cSld>
  <p:clrMapOvr>
    <a:masterClrMapping/>
  </p:clrMapOvr>
  <p:transition spd="slow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D0CF"/>
        </a:solidFill>
        <a:effectLst/>
      </p:bgPr>
    </p:bg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"/>
          <p:cNvSpPr/>
          <p:nvPr/>
        </p:nvSpPr>
        <p:spPr>
          <a:xfrm>
            <a:off x="-1450385" y="6858000"/>
            <a:ext cx="853890" cy="246394"/>
          </a:xfrm>
          <a:custGeom>
            <a:avLst/>
            <a:gdLst/>
            <a:ahLst/>
            <a:cxnLst/>
            <a:rect l="l" t="t" r="r" b="b"/>
            <a:pathLst>
              <a:path w="853890" h="246394" extrusionOk="0">
                <a:moveTo>
                  <a:pt x="847312" y="0"/>
                </a:moveTo>
                <a:lnTo>
                  <a:pt x="853890" y="246394"/>
                </a:lnTo>
                <a:lnTo>
                  <a:pt x="13156" y="246394"/>
                </a:lnTo>
                <a:lnTo>
                  <a:pt x="0" y="95386"/>
                </a:lnTo>
                <a:lnTo>
                  <a:pt x="29893" y="92021"/>
                </a:lnTo>
                <a:lnTo>
                  <a:pt x="40354" y="127474"/>
                </a:lnTo>
                <a:lnTo>
                  <a:pt x="718447" y="53516"/>
                </a:lnTo>
                <a:cubicBezTo>
                  <a:pt x="718307" y="42170"/>
                  <a:pt x="718324" y="29564"/>
                  <a:pt x="718460" y="16011"/>
                </a:cubicBezTo>
                <a:lnTo>
                  <a:pt x="718485" y="14503"/>
                </a:lnTo>
                <a:lnTo>
                  <a:pt x="84731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45;p1"/>
          <p:cNvSpPr txBox="1"/>
          <p:nvPr/>
        </p:nvSpPr>
        <p:spPr>
          <a:xfrm>
            <a:off x="1181227" y="161514"/>
            <a:ext cx="860421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32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3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b="1" i="1" dirty="0"/>
          </a:p>
        </p:txBody>
      </p:sp>
      <p:sp>
        <p:nvSpPr>
          <p:cNvPr id="8" name="Viền tam giác">
            <a:extLst>
              <a:ext uri="{FF2B5EF4-FFF2-40B4-BE49-F238E27FC236}">
                <a16:creationId xmlns:a16="http://schemas.microsoft.com/office/drawing/2014/main" id="{36C7604A-2219-499B-851B-DA876150159D}"/>
              </a:ext>
            </a:extLst>
          </p:cNvPr>
          <p:cNvSpPr/>
          <p:nvPr/>
        </p:nvSpPr>
        <p:spPr>
          <a:xfrm rot="12610343" flipH="1">
            <a:off x="341186" y="262209"/>
            <a:ext cx="521994" cy="449995"/>
          </a:xfrm>
          <a:prstGeom prst="triangle">
            <a:avLst/>
          </a:prstGeom>
          <a:noFill/>
          <a:ln w="76200">
            <a:solidFill>
              <a:srgbClr val="FFD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FFFFFF"/>
              </a:solidFill>
            </a:endParaRPr>
          </a:p>
        </p:txBody>
      </p:sp>
      <p:sp>
        <p:nvSpPr>
          <p:cNvPr id="10" name="Viền tròn trong tam giác">
            <a:extLst>
              <a:ext uri="{FF2B5EF4-FFF2-40B4-BE49-F238E27FC236}">
                <a16:creationId xmlns:a16="http://schemas.microsoft.com/office/drawing/2014/main" id="{E8ED7968-C878-4B1B-826F-D485831FEB52}"/>
              </a:ext>
            </a:extLst>
          </p:cNvPr>
          <p:cNvSpPr/>
          <p:nvPr/>
        </p:nvSpPr>
        <p:spPr>
          <a:xfrm>
            <a:off x="263462" y="0"/>
            <a:ext cx="411816" cy="411816"/>
          </a:xfrm>
          <a:prstGeom prst="ellipse">
            <a:avLst/>
          </a:prstGeom>
          <a:noFill/>
          <a:ln w="28575">
            <a:solidFill>
              <a:srgbClr val="FFDB5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Google Shape;45;p1">
            <a:extLst>
              <a:ext uri="{FF2B5EF4-FFF2-40B4-BE49-F238E27FC236}">
                <a16:creationId xmlns:a16="http://schemas.microsoft.com/office/drawing/2014/main" id="{30D317FA-41E0-6677-B597-ABAFDAEE41C4}"/>
              </a:ext>
            </a:extLst>
          </p:cNvPr>
          <p:cNvSpPr txBox="1"/>
          <p:nvPr/>
        </p:nvSpPr>
        <p:spPr>
          <a:xfrm>
            <a:off x="774465" y="1316031"/>
            <a:ext cx="9010980" cy="415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bg1"/>
              </a:buClr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200" b="1" dirty="0" err="1"/>
              <a:t>Phương</a:t>
            </a:r>
            <a:r>
              <a:rPr lang="en-US" sz="2200" b="1" dirty="0"/>
              <a:t> </a:t>
            </a:r>
            <a:r>
              <a:rPr lang="en-US" sz="2200" b="1" dirty="0" err="1"/>
              <a:t>hướng</a:t>
            </a:r>
            <a:r>
              <a:rPr lang="en-US" sz="2200" b="1" dirty="0"/>
              <a:t> </a:t>
            </a:r>
            <a:r>
              <a:rPr lang="en-US" sz="2200" b="1" dirty="0" err="1"/>
              <a:t>phát</a:t>
            </a:r>
            <a:r>
              <a:rPr lang="en-US" sz="2200" b="1" dirty="0"/>
              <a:t> </a:t>
            </a:r>
            <a:r>
              <a:rPr lang="en-US" sz="2200" b="1" dirty="0" err="1"/>
              <a:t>triển</a:t>
            </a:r>
            <a:r>
              <a:rPr lang="en-US" sz="2200" b="1" dirty="0"/>
              <a:t> </a:t>
            </a:r>
            <a:r>
              <a:rPr lang="en-US" sz="2200" b="1" dirty="0" err="1"/>
              <a:t>phần</a:t>
            </a:r>
            <a:r>
              <a:rPr lang="en-US" sz="2200" b="1" dirty="0"/>
              <a:t> </a:t>
            </a:r>
            <a:r>
              <a:rPr lang="en-US" sz="2200" b="1" dirty="0" err="1"/>
              <a:t>mềm</a:t>
            </a:r>
            <a:r>
              <a:rPr lang="en-US" sz="2200" b="1" dirty="0"/>
              <a:t> </a:t>
            </a:r>
            <a:r>
              <a:rPr lang="en-US" sz="2200" b="1" dirty="0" err="1"/>
              <a:t>trong</a:t>
            </a:r>
            <a:r>
              <a:rPr lang="en-US" sz="2200" b="1" dirty="0"/>
              <a:t> </a:t>
            </a:r>
            <a:r>
              <a:rPr lang="en-US" sz="2200" b="1" dirty="0" err="1"/>
              <a:t>tương</a:t>
            </a:r>
            <a:r>
              <a:rPr lang="en-US" sz="2200" b="1" dirty="0"/>
              <a:t> </a:t>
            </a:r>
            <a:r>
              <a:rPr lang="en-US" sz="2200" b="1" dirty="0" err="1"/>
              <a:t>lai</a:t>
            </a:r>
            <a:r>
              <a:rPr lang="en-US" sz="2200" b="1" dirty="0"/>
              <a:t>: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200" dirty="0"/>
              <a:t>Hoàn </a:t>
            </a:r>
            <a:r>
              <a:rPr lang="en-US" sz="2200" dirty="0" err="1"/>
              <a:t>thiện</a:t>
            </a:r>
            <a:r>
              <a:rPr lang="en-US" sz="2200" dirty="0"/>
              <a:t> </a:t>
            </a:r>
            <a:r>
              <a:rPr lang="en-US" sz="2200" dirty="0" err="1"/>
              <a:t>giao</a:t>
            </a:r>
            <a:r>
              <a:rPr lang="en-US" sz="2200" dirty="0"/>
              <a:t> </a:t>
            </a:r>
            <a:r>
              <a:rPr lang="en-US" sz="2200" dirty="0" err="1"/>
              <a:t>diện</a:t>
            </a:r>
            <a:r>
              <a:rPr lang="en-US" sz="2200" dirty="0"/>
              <a:t> </a:t>
            </a:r>
            <a:r>
              <a:rPr lang="en-US" sz="2200" dirty="0" err="1"/>
              <a:t>sao</a:t>
            </a:r>
            <a:r>
              <a:rPr lang="en-US" sz="2200" dirty="0"/>
              <a:t> </a:t>
            </a:r>
            <a:r>
              <a:rPr lang="en-US" sz="2200" dirty="0" err="1"/>
              <a:t>cho</a:t>
            </a:r>
            <a:r>
              <a:rPr lang="en-US" sz="2200" dirty="0"/>
              <a:t> </a:t>
            </a:r>
            <a:r>
              <a:rPr lang="en-US" sz="2200" dirty="0" err="1"/>
              <a:t>thân</a:t>
            </a:r>
            <a:r>
              <a:rPr lang="en-US" sz="2200" dirty="0"/>
              <a:t> </a:t>
            </a:r>
            <a:r>
              <a:rPr lang="en-US" sz="2200" dirty="0" err="1"/>
              <a:t>thiện</a:t>
            </a:r>
            <a:r>
              <a:rPr lang="en-US" sz="2200" dirty="0"/>
              <a:t> </a:t>
            </a:r>
            <a:r>
              <a:rPr lang="en-US" sz="2200" dirty="0" err="1"/>
              <a:t>với</a:t>
            </a:r>
            <a:r>
              <a:rPr lang="en-US" sz="2200" dirty="0"/>
              <a:t> </a:t>
            </a:r>
            <a:r>
              <a:rPr lang="en-US" sz="2200" dirty="0" err="1"/>
              <a:t>người</a:t>
            </a:r>
            <a:r>
              <a:rPr lang="en-US" sz="2200" dirty="0"/>
              <a:t> dung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200" dirty="0" err="1"/>
              <a:t>Phát</a:t>
            </a:r>
            <a:r>
              <a:rPr lang="en-US" sz="2200" dirty="0"/>
              <a:t> </a:t>
            </a:r>
            <a:r>
              <a:rPr lang="en-US" sz="2200" dirty="0" err="1"/>
              <a:t>triển</a:t>
            </a:r>
            <a:r>
              <a:rPr lang="en-US" sz="2200" dirty="0"/>
              <a:t> </a:t>
            </a:r>
            <a:r>
              <a:rPr lang="en-US" sz="2200" dirty="0" err="1"/>
              <a:t>đồng</a:t>
            </a:r>
            <a:r>
              <a:rPr lang="en-US" sz="2200" dirty="0"/>
              <a:t> </a:t>
            </a:r>
            <a:r>
              <a:rPr lang="en-US" sz="2200" dirty="0" err="1"/>
              <a:t>bộ</a:t>
            </a:r>
            <a:r>
              <a:rPr lang="en-US" sz="2200" dirty="0"/>
              <a:t> </a:t>
            </a:r>
            <a:r>
              <a:rPr lang="en-US" sz="2200" dirty="0" err="1"/>
              <a:t>đơn</a:t>
            </a:r>
            <a:r>
              <a:rPr lang="en-US" sz="2200" dirty="0"/>
              <a:t> hang </a:t>
            </a:r>
            <a:r>
              <a:rPr lang="en-US" sz="2200" dirty="0" err="1"/>
              <a:t>từ</a:t>
            </a:r>
            <a:r>
              <a:rPr lang="en-US" sz="2200" dirty="0"/>
              <a:t> </a:t>
            </a:r>
            <a:r>
              <a:rPr lang="en-US" sz="2200" dirty="0" err="1"/>
              <a:t>các</a:t>
            </a:r>
            <a:r>
              <a:rPr lang="en-US" sz="2200" dirty="0"/>
              <a:t> </a:t>
            </a:r>
            <a:r>
              <a:rPr lang="en-US" sz="2200" dirty="0" err="1"/>
              <a:t>nền</a:t>
            </a:r>
            <a:r>
              <a:rPr lang="en-US" sz="2200" dirty="0"/>
              <a:t> </a:t>
            </a:r>
            <a:r>
              <a:rPr lang="en-US" sz="2200" dirty="0" err="1"/>
              <a:t>tảng</a:t>
            </a:r>
            <a:r>
              <a:rPr lang="en-US" sz="2200" dirty="0"/>
              <a:t> </a:t>
            </a:r>
            <a:r>
              <a:rPr lang="en-US" sz="2200" dirty="0" err="1"/>
              <a:t>khác</a:t>
            </a:r>
            <a:r>
              <a:rPr lang="en-US" sz="2200" dirty="0"/>
              <a:t> </a:t>
            </a:r>
            <a:r>
              <a:rPr lang="en-US" sz="2200" dirty="0" err="1"/>
              <a:t>về</a:t>
            </a:r>
            <a:r>
              <a:rPr lang="en-US" sz="2200" dirty="0"/>
              <a:t> </a:t>
            </a:r>
            <a:r>
              <a:rPr lang="en-US" sz="2200" dirty="0" err="1"/>
              <a:t>hệ</a:t>
            </a:r>
            <a:r>
              <a:rPr lang="en-US" sz="2200" dirty="0"/>
              <a:t> </a:t>
            </a:r>
            <a:r>
              <a:rPr lang="en-US" sz="2200" dirty="0" err="1"/>
              <a:t>thống</a:t>
            </a:r>
            <a:br>
              <a:rPr lang="en-US" sz="2200" dirty="0"/>
            </a:br>
            <a:r>
              <a:rPr lang="en-US" sz="2200" dirty="0" err="1"/>
              <a:t>Thêm</a:t>
            </a:r>
            <a:r>
              <a:rPr lang="en-US" sz="2200" dirty="0"/>
              <a:t> log </a:t>
            </a:r>
            <a:r>
              <a:rPr lang="en-US" sz="2200" dirty="0" err="1"/>
              <a:t>khi</a:t>
            </a:r>
            <a:r>
              <a:rPr lang="en-US" sz="2200" dirty="0"/>
              <a:t> </a:t>
            </a:r>
            <a:r>
              <a:rPr lang="en-US" sz="2200" dirty="0" err="1"/>
              <a:t>đồng</a:t>
            </a:r>
            <a:r>
              <a:rPr lang="en-US" sz="2200" dirty="0"/>
              <a:t> </a:t>
            </a:r>
            <a:r>
              <a:rPr lang="en-US" sz="2200" dirty="0" err="1"/>
              <a:t>bộ</a:t>
            </a:r>
            <a:r>
              <a:rPr lang="en-US" sz="2200" dirty="0"/>
              <a:t> </a:t>
            </a:r>
            <a:r>
              <a:rPr lang="en-US" sz="2200" dirty="0" err="1"/>
              <a:t>để</a:t>
            </a:r>
            <a:r>
              <a:rPr lang="en-US" sz="2200" dirty="0"/>
              <a:t> </a:t>
            </a:r>
            <a:r>
              <a:rPr lang="en-US" sz="2200" dirty="0" err="1"/>
              <a:t>kiểm</a:t>
            </a:r>
            <a:r>
              <a:rPr lang="en-US" sz="2200" dirty="0"/>
              <a:t> </a:t>
            </a:r>
            <a:r>
              <a:rPr lang="en-US" sz="2200" dirty="0" err="1"/>
              <a:t>soát</a:t>
            </a:r>
            <a:r>
              <a:rPr lang="en-US" sz="2200" dirty="0"/>
              <a:t> </a:t>
            </a:r>
            <a:r>
              <a:rPr lang="en-US" sz="2200" dirty="0" err="1"/>
              <a:t>tiến</a:t>
            </a:r>
            <a:r>
              <a:rPr lang="en-US" sz="2200" dirty="0"/>
              <a:t> </a:t>
            </a:r>
            <a:r>
              <a:rPr lang="en-US" sz="2200" dirty="0" err="1"/>
              <a:t>độ</a:t>
            </a:r>
            <a:endParaRPr lang="en-US" sz="2200" dirty="0"/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200" dirty="0" err="1"/>
              <a:t>Phát</a:t>
            </a:r>
            <a:r>
              <a:rPr lang="en-US" sz="2200" dirty="0"/>
              <a:t> </a:t>
            </a:r>
            <a:r>
              <a:rPr lang="en-US" sz="2200" dirty="0" err="1"/>
              <a:t>triển</a:t>
            </a:r>
            <a:r>
              <a:rPr lang="en-US" sz="2200" dirty="0"/>
              <a:t> </a:t>
            </a:r>
            <a:r>
              <a:rPr lang="en-US" sz="2200" dirty="0" err="1"/>
              <a:t>chức</a:t>
            </a:r>
            <a:r>
              <a:rPr lang="en-US" sz="2200" dirty="0"/>
              <a:t> </a:t>
            </a:r>
            <a:r>
              <a:rPr lang="en-US" sz="2200" dirty="0" err="1"/>
              <a:t>năng</a:t>
            </a:r>
            <a:r>
              <a:rPr lang="en-US" sz="2200" dirty="0"/>
              <a:t> </a:t>
            </a:r>
            <a:r>
              <a:rPr lang="en-US" sz="2200" dirty="0" err="1"/>
              <a:t>đồng</a:t>
            </a:r>
            <a:r>
              <a:rPr lang="en-US" sz="2200" dirty="0"/>
              <a:t> </a:t>
            </a:r>
            <a:r>
              <a:rPr lang="en-US" sz="2200" dirty="0" err="1"/>
              <a:t>bộ</a:t>
            </a:r>
            <a:r>
              <a:rPr lang="en-US" sz="2200" dirty="0"/>
              <a:t> </a:t>
            </a:r>
            <a:r>
              <a:rPr lang="en-US" sz="2200" dirty="0" err="1"/>
              <a:t>khách</a:t>
            </a:r>
            <a:r>
              <a:rPr lang="en-US" sz="2200" dirty="0"/>
              <a:t> hang sang email marketing (</a:t>
            </a:r>
            <a:r>
              <a:rPr lang="en-US" sz="2200" dirty="0" err="1"/>
              <a:t>Klaviyo</a:t>
            </a:r>
            <a:r>
              <a:rPr lang="en-US" sz="2200" dirty="0"/>
              <a:t>) </a:t>
            </a:r>
            <a:r>
              <a:rPr lang="en-US" sz="2200" dirty="0" err="1"/>
              <a:t>để</a:t>
            </a:r>
            <a:r>
              <a:rPr lang="en-US" sz="2200" dirty="0"/>
              <a:t> </a:t>
            </a:r>
            <a:r>
              <a:rPr lang="en-US" sz="2200" dirty="0" err="1"/>
              <a:t>tạo</a:t>
            </a:r>
            <a:r>
              <a:rPr lang="en-US" sz="2200" dirty="0"/>
              <a:t> </a:t>
            </a:r>
            <a:r>
              <a:rPr lang="en-US" sz="2200" dirty="0" err="1"/>
              <a:t>nhiều</a:t>
            </a:r>
            <a:r>
              <a:rPr lang="en-US" sz="2200" dirty="0"/>
              <a:t> </a:t>
            </a:r>
            <a:r>
              <a:rPr lang="en-US" sz="2200" dirty="0" err="1"/>
              <a:t>chiến</a:t>
            </a:r>
            <a:r>
              <a:rPr lang="en-US" sz="2200" dirty="0"/>
              <a:t> </a:t>
            </a:r>
            <a:r>
              <a:rPr lang="en-US" sz="2200" dirty="0" err="1"/>
              <a:t>dịch</a:t>
            </a:r>
            <a:r>
              <a:rPr lang="en-US" sz="2200" dirty="0"/>
              <a:t> marketing </a:t>
            </a:r>
            <a:r>
              <a:rPr lang="en-US" sz="2200" dirty="0" err="1"/>
              <a:t>tới</a:t>
            </a:r>
            <a:r>
              <a:rPr lang="en-US" sz="2200" dirty="0"/>
              <a:t> </a:t>
            </a:r>
            <a:r>
              <a:rPr lang="en-US" sz="2200" dirty="0" err="1"/>
              <a:t>người</a:t>
            </a:r>
            <a:r>
              <a:rPr lang="en-US" sz="2200" dirty="0"/>
              <a:t> </a:t>
            </a:r>
            <a:r>
              <a:rPr lang="en-US" sz="2200" dirty="0" err="1"/>
              <a:t>dùng</a:t>
            </a:r>
            <a:endParaRPr lang="en-US" sz="2200" dirty="0"/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200" dirty="0" err="1"/>
              <a:t>Phát</a:t>
            </a:r>
            <a:r>
              <a:rPr lang="en-US" sz="2200" dirty="0"/>
              <a:t> </a:t>
            </a:r>
            <a:r>
              <a:rPr lang="en-US" sz="2200" dirty="0" err="1"/>
              <a:t>triển</a:t>
            </a:r>
            <a:r>
              <a:rPr lang="en-US" sz="2200" dirty="0"/>
              <a:t> </a:t>
            </a:r>
            <a:r>
              <a:rPr lang="en-US" sz="2200" dirty="0" err="1"/>
              <a:t>chức</a:t>
            </a:r>
            <a:r>
              <a:rPr lang="en-US" sz="2200" dirty="0"/>
              <a:t> </a:t>
            </a:r>
            <a:r>
              <a:rPr lang="en-US" sz="2200" dirty="0" err="1"/>
              <a:t>năng</a:t>
            </a:r>
            <a:r>
              <a:rPr lang="en-US" sz="2200" dirty="0"/>
              <a:t> </a:t>
            </a:r>
            <a:r>
              <a:rPr lang="en-US" sz="2200" dirty="0" err="1"/>
              <a:t>đề</a:t>
            </a:r>
            <a:r>
              <a:rPr lang="en-US" sz="2200" dirty="0"/>
              <a:t> </a:t>
            </a:r>
            <a:r>
              <a:rPr lang="en-US" sz="2200" dirty="0" err="1"/>
              <a:t>xuất</a:t>
            </a:r>
            <a:r>
              <a:rPr lang="en-US" sz="2200" dirty="0"/>
              <a:t> </a:t>
            </a:r>
            <a:r>
              <a:rPr lang="en-US" sz="2200" dirty="0" err="1"/>
              <a:t>sản</a:t>
            </a:r>
            <a:r>
              <a:rPr lang="en-US" sz="2200" dirty="0"/>
              <a:t> </a:t>
            </a:r>
            <a:r>
              <a:rPr lang="en-US" sz="2200" dirty="0" err="1"/>
              <a:t>phẩm</a:t>
            </a:r>
            <a:r>
              <a:rPr lang="en-US" sz="2200" dirty="0"/>
              <a:t>.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200" dirty="0" err="1"/>
              <a:t>Phát</a:t>
            </a:r>
            <a:r>
              <a:rPr lang="en-US" sz="2200" dirty="0"/>
              <a:t> </a:t>
            </a:r>
            <a:r>
              <a:rPr lang="en-US" sz="2200" dirty="0" err="1"/>
              <a:t>triển</a:t>
            </a:r>
            <a:r>
              <a:rPr lang="en-US" sz="2200" dirty="0"/>
              <a:t> </a:t>
            </a:r>
            <a:r>
              <a:rPr lang="en-US" sz="2200" dirty="0" err="1"/>
              <a:t>thêm</a:t>
            </a:r>
            <a:r>
              <a:rPr lang="en-US" sz="2200" dirty="0"/>
              <a:t> </a:t>
            </a:r>
            <a:r>
              <a:rPr lang="en-US" sz="2200" dirty="0" err="1"/>
              <a:t>chức</a:t>
            </a:r>
            <a:r>
              <a:rPr lang="en-US" sz="2200" dirty="0"/>
              <a:t> </a:t>
            </a:r>
            <a:r>
              <a:rPr lang="en-US" sz="2200" dirty="0" err="1"/>
              <a:t>năng</a:t>
            </a:r>
            <a:r>
              <a:rPr lang="en-US" sz="2200" dirty="0"/>
              <a:t> </a:t>
            </a:r>
            <a:r>
              <a:rPr lang="en-US" sz="2200" dirty="0" err="1"/>
              <a:t>tìm</a:t>
            </a:r>
            <a:r>
              <a:rPr lang="en-US" sz="2200" dirty="0"/>
              <a:t> </a:t>
            </a:r>
            <a:r>
              <a:rPr lang="en-US" sz="2200" dirty="0" err="1"/>
              <a:t>kiếm</a:t>
            </a:r>
            <a:r>
              <a:rPr lang="en-US" sz="2200" dirty="0"/>
              <a:t> </a:t>
            </a:r>
            <a:r>
              <a:rPr lang="en-US" sz="2200" dirty="0" err="1"/>
              <a:t>sản</a:t>
            </a:r>
            <a:r>
              <a:rPr lang="en-US" sz="2200" dirty="0"/>
              <a:t> </a:t>
            </a:r>
            <a:r>
              <a:rPr lang="en-US" sz="2200" dirty="0" err="1"/>
              <a:t>phẩm</a:t>
            </a:r>
            <a:r>
              <a:rPr lang="en-US" sz="2200" dirty="0"/>
              <a:t> </a:t>
            </a:r>
            <a:r>
              <a:rPr lang="en-US" sz="2200" dirty="0" err="1"/>
              <a:t>thông</a:t>
            </a:r>
            <a:r>
              <a:rPr lang="en-US" sz="2200" dirty="0"/>
              <a:t> </a:t>
            </a:r>
            <a:r>
              <a:rPr lang="en-US" sz="2200" dirty="0" err="1"/>
              <a:t>minh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1533734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D0CF"/>
        </a:solidFill>
        <a:effectLst/>
      </p:bgPr>
    </p:bg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20"/>
          <p:cNvSpPr/>
          <p:nvPr/>
        </p:nvSpPr>
        <p:spPr>
          <a:xfrm>
            <a:off x="0" y="6097025"/>
            <a:ext cx="12192000" cy="788199"/>
          </a:xfrm>
          <a:prstGeom prst="rect">
            <a:avLst/>
          </a:prstGeom>
          <a:solidFill>
            <a:srgbClr val="5AAEB4"/>
          </a:solidFill>
          <a:ln w="12700" cap="flat" cmpd="sng">
            <a:solidFill>
              <a:srgbClr val="5AAEB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2" name="Google Shape;1562;p20"/>
          <p:cNvSpPr/>
          <p:nvPr/>
        </p:nvSpPr>
        <p:spPr>
          <a:xfrm>
            <a:off x="-1450385" y="6858000"/>
            <a:ext cx="853890" cy="246394"/>
          </a:xfrm>
          <a:custGeom>
            <a:avLst/>
            <a:gdLst/>
            <a:ahLst/>
            <a:cxnLst/>
            <a:rect l="l" t="t" r="r" b="b"/>
            <a:pathLst>
              <a:path w="853890" h="246394" extrusionOk="0">
                <a:moveTo>
                  <a:pt x="847312" y="0"/>
                </a:moveTo>
                <a:lnTo>
                  <a:pt x="853890" y="246394"/>
                </a:lnTo>
                <a:lnTo>
                  <a:pt x="13156" y="246394"/>
                </a:lnTo>
                <a:lnTo>
                  <a:pt x="0" y="95386"/>
                </a:lnTo>
                <a:lnTo>
                  <a:pt x="29893" y="92021"/>
                </a:lnTo>
                <a:lnTo>
                  <a:pt x="40354" y="127474"/>
                </a:lnTo>
                <a:lnTo>
                  <a:pt x="718447" y="53516"/>
                </a:lnTo>
                <a:cubicBezTo>
                  <a:pt x="718307" y="42170"/>
                  <a:pt x="718324" y="29564"/>
                  <a:pt x="718460" y="16011"/>
                </a:cubicBezTo>
                <a:lnTo>
                  <a:pt x="718485" y="14503"/>
                </a:lnTo>
                <a:lnTo>
                  <a:pt x="84731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Hộp Văn bản 50">
            <a:extLst>
              <a:ext uri="{FF2B5EF4-FFF2-40B4-BE49-F238E27FC236}">
                <a16:creationId xmlns:a16="http://schemas.microsoft.com/office/drawing/2014/main" id="{E1FE9CBE-F3D4-47D3-BBEA-4B82256CD0C3}"/>
              </a:ext>
            </a:extLst>
          </p:cNvPr>
          <p:cNvSpPr txBox="1"/>
          <p:nvPr/>
        </p:nvSpPr>
        <p:spPr>
          <a:xfrm>
            <a:off x="2374976" y="2171995"/>
            <a:ext cx="751507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>
                <a:solidFill>
                  <a:schemeClr val="bg2">
                    <a:lumMod val="50000"/>
                  </a:schemeClr>
                </a:solidFill>
                <a:latin typeface="iCiel Cadena" panose="02000503000000020004" pitchFamily="50" charset="-93"/>
              </a:rPr>
              <a:t>Xin cảm ơn thầy/ cô đã lắng nghe !</a:t>
            </a:r>
            <a:endParaRPr lang="vi-VN" sz="6600">
              <a:solidFill>
                <a:schemeClr val="bg2">
                  <a:lumMod val="50000"/>
                </a:schemeClr>
              </a:solidFill>
              <a:latin typeface="iCiel Cadena" panose="02000503000000020004" pitchFamily="50" charset="-93"/>
            </a:endParaRPr>
          </a:p>
        </p:txBody>
      </p:sp>
      <p:grpSp>
        <p:nvGrpSpPr>
          <p:cNvPr id="5" name="Group 16">
            <a:extLst>
              <a:ext uri="{FF2B5EF4-FFF2-40B4-BE49-F238E27FC236}">
                <a16:creationId xmlns:a16="http://schemas.microsoft.com/office/drawing/2014/main" id="{FA44E6F5-5871-482E-969A-BD61ED136B79}"/>
              </a:ext>
            </a:extLst>
          </p:cNvPr>
          <p:cNvGrpSpPr/>
          <p:nvPr/>
        </p:nvGrpSpPr>
        <p:grpSpPr>
          <a:xfrm rot="-150618">
            <a:off x="-6781" y="4087829"/>
            <a:ext cx="1583382" cy="2688417"/>
            <a:chOff x="23961" y="-106403"/>
            <a:chExt cx="3199267" cy="7633079"/>
          </a:xfrm>
        </p:grpSpPr>
        <p:sp>
          <p:nvSpPr>
            <p:cNvPr id="6" name="AutoShape 17">
              <a:extLst>
                <a:ext uri="{FF2B5EF4-FFF2-40B4-BE49-F238E27FC236}">
                  <a16:creationId xmlns:a16="http://schemas.microsoft.com/office/drawing/2014/main" id="{1C286F25-3C11-45A1-B7D2-8F280B2B0C71}"/>
                </a:ext>
              </a:extLst>
            </p:cNvPr>
            <p:cNvSpPr/>
            <p:nvPr/>
          </p:nvSpPr>
          <p:spPr>
            <a:xfrm rot="5286127">
              <a:off x="-2192944" y="3710137"/>
              <a:ext cx="7633079" cy="0"/>
            </a:xfrm>
            <a:prstGeom prst="line">
              <a:avLst/>
            </a:prstGeom>
            <a:ln w="215764" cap="rnd">
              <a:solidFill>
                <a:srgbClr val="864400">
                  <a:alpha val="61961"/>
                </a:srgb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7" name="Group 18">
              <a:extLst>
                <a:ext uri="{FF2B5EF4-FFF2-40B4-BE49-F238E27FC236}">
                  <a16:creationId xmlns:a16="http://schemas.microsoft.com/office/drawing/2014/main" id="{4C0E2DF0-F641-4C26-9616-C93838D4F017}"/>
                </a:ext>
              </a:extLst>
            </p:cNvPr>
            <p:cNvGrpSpPr/>
            <p:nvPr/>
          </p:nvGrpSpPr>
          <p:grpSpPr>
            <a:xfrm rot="-5603009">
              <a:off x="1170347" y="-548335"/>
              <a:ext cx="906496" cy="3199267"/>
              <a:chOff x="0" y="0"/>
              <a:chExt cx="2771140" cy="9780093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C23E5C93-3094-49B7-AB48-F3DF0BACF756}"/>
                  </a:ext>
                </a:extLst>
              </p:cNvPr>
              <p:cNvSpPr/>
              <p:nvPr/>
            </p:nvSpPr>
            <p:spPr>
              <a:xfrm>
                <a:off x="0" y="0"/>
                <a:ext cx="2771140" cy="9780093"/>
              </a:xfrm>
              <a:custGeom>
                <a:avLst/>
                <a:gdLst/>
                <a:ahLst/>
                <a:cxnLst/>
                <a:rect l="l" t="t" r="r" b="b"/>
                <a:pathLst>
                  <a:path w="2771140" h="9780093">
                    <a:moveTo>
                      <a:pt x="0" y="0"/>
                    </a:moveTo>
                    <a:lnTo>
                      <a:pt x="0" y="8877123"/>
                    </a:lnTo>
                    <a:lnTo>
                      <a:pt x="1384300" y="9780093"/>
                    </a:lnTo>
                    <a:lnTo>
                      <a:pt x="2771140" y="8877123"/>
                    </a:lnTo>
                    <a:lnTo>
                      <a:pt x="2771140" y="0"/>
                    </a:lnTo>
                    <a:close/>
                  </a:path>
                </a:pathLst>
              </a:custGeom>
              <a:solidFill>
                <a:srgbClr val="C197D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" name="Group 20">
              <a:extLst>
                <a:ext uri="{FF2B5EF4-FFF2-40B4-BE49-F238E27FC236}">
                  <a16:creationId xmlns:a16="http://schemas.microsoft.com/office/drawing/2014/main" id="{C8973BEA-D611-4E2C-B734-C718A07733EC}"/>
                </a:ext>
              </a:extLst>
            </p:cNvPr>
            <p:cNvGrpSpPr/>
            <p:nvPr/>
          </p:nvGrpSpPr>
          <p:grpSpPr>
            <a:xfrm rot="-5023497">
              <a:off x="1309551" y="2007177"/>
              <a:ext cx="827278" cy="2919686"/>
              <a:chOff x="0" y="0"/>
              <a:chExt cx="2771140" cy="9780093"/>
            </a:xfrm>
          </p:grpSpPr>
          <p:sp>
            <p:nvSpPr>
              <p:cNvPr id="17" name="Freeform 21">
                <a:extLst>
                  <a:ext uri="{FF2B5EF4-FFF2-40B4-BE49-F238E27FC236}">
                    <a16:creationId xmlns:a16="http://schemas.microsoft.com/office/drawing/2014/main" id="{8F7D6C25-6413-4E31-9CEA-36AED6B55842}"/>
                  </a:ext>
                </a:extLst>
              </p:cNvPr>
              <p:cNvSpPr/>
              <p:nvPr/>
            </p:nvSpPr>
            <p:spPr>
              <a:xfrm>
                <a:off x="0" y="0"/>
                <a:ext cx="2771140" cy="9780093"/>
              </a:xfrm>
              <a:custGeom>
                <a:avLst/>
                <a:gdLst/>
                <a:ahLst/>
                <a:cxnLst/>
                <a:rect l="l" t="t" r="r" b="b"/>
                <a:pathLst>
                  <a:path w="2771140" h="9780093">
                    <a:moveTo>
                      <a:pt x="0" y="0"/>
                    </a:moveTo>
                    <a:lnTo>
                      <a:pt x="0" y="8877123"/>
                    </a:lnTo>
                    <a:lnTo>
                      <a:pt x="1384300" y="9780093"/>
                    </a:lnTo>
                    <a:lnTo>
                      <a:pt x="2771140" y="8877123"/>
                    </a:lnTo>
                    <a:lnTo>
                      <a:pt x="2771140" y="0"/>
                    </a:lnTo>
                    <a:close/>
                  </a:path>
                </a:pathLst>
              </a:custGeom>
              <a:solidFill>
                <a:srgbClr val="D3944E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" name="Group 22">
              <a:extLst>
                <a:ext uri="{FF2B5EF4-FFF2-40B4-BE49-F238E27FC236}">
                  <a16:creationId xmlns:a16="http://schemas.microsoft.com/office/drawing/2014/main" id="{468321D0-E434-46A2-8DB1-66F091076EFD}"/>
                </a:ext>
              </a:extLst>
            </p:cNvPr>
            <p:cNvGrpSpPr/>
            <p:nvPr/>
          </p:nvGrpSpPr>
          <p:grpSpPr>
            <a:xfrm rot="-343526">
              <a:off x="30077" y="1851394"/>
              <a:ext cx="3068923" cy="756436"/>
              <a:chOff x="0" y="0"/>
              <a:chExt cx="14633076" cy="3606800"/>
            </a:xfrm>
          </p:grpSpPr>
          <p:sp>
            <p:nvSpPr>
              <p:cNvPr id="16" name="Freeform 23">
                <a:extLst>
                  <a:ext uri="{FF2B5EF4-FFF2-40B4-BE49-F238E27FC236}">
                    <a16:creationId xmlns:a16="http://schemas.microsoft.com/office/drawing/2014/main" id="{7D95EE17-936B-4BDB-B396-B3835C6DD17E}"/>
                  </a:ext>
                </a:extLst>
              </p:cNvPr>
              <p:cNvSpPr/>
              <p:nvPr/>
            </p:nvSpPr>
            <p:spPr>
              <a:xfrm>
                <a:off x="0" y="0"/>
                <a:ext cx="14633076" cy="3606800"/>
              </a:xfrm>
              <a:custGeom>
                <a:avLst/>
                <a:gdLst/>
                <a:ahLst/>
                <a:cxnLst/>
                <a:rect l="l" t="t" r="r" b="b"/>
                <a:pathLst>
                  <a:path w="14633076" h="3606800">
                    <a:moveTo>
                      <a:pt x="14633076" y="0"/>
                    </a:moveTo>
                    <a:lnTo>
                      <a:pt x="1041400" y="0"/>
                    </a:lnTo>
                    <a:lnTo>
                      <a:pt x="0" y="1803400"/>
                    </a:lnTo>
                    <a:lnTo>
                      <a:pt x="1041400" y="3606800"/>
                    </a:lnTo>
                    <a:lnTo>
                      <a:pt x="14633076" y="3606800"/>
                    </a:lnTo>
                    <a:lnTo>
                      <a:pt x="13591676" y="1803400"/>
                    </a:lnTo>
                    <a:close/>
                  </a:path>
                </a:pathLst>
              </a:custGeom>
              <a:solidFill>
                <a:srgbClr val="5290C9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" name="Group 24">
              <a:extLst>
                <a:ext uri="{FF2B5EF4-FFF2-40B4-BE49-F238E27FC236}">
                  <a16:creationId xmlns:a16="http://schemas.microsoft.com/office/drawing/2014/main" id="{9DB01CBC-8740-466F-9FC8-714FA5F8DF17}"/>
                </a:ext>
              </a:extLst>
            </p:cNvPr>
            <p:cNvGrpSpPr/>
            <p:nvPr/>
          </p:nvGrpSpPr>
          <p:grpSpPr>
            <a:xfrm rot="285875">
              <a:off x="89134" y="4415578"/>
              <a:ext cx="3068923" cy="756436"/>
              <a:chOff x="0" y="0"/>
              <a:chExt cx="14633076" cy="3606800"/>
            </a:xfrm>
          </p:grpSpPr>
          <p:sp>
            <p:nvSpPr>
              <p:cNvPr id="15" name="Freeform 25">
                <a:extLst>
                  <a:ext uri="{FF2B5EF4-FFF2-40B4-BE49-F238E27FC236}">
                    <a16:creationId xmlns:a16="http://schemas.microsoft.com/office/drawing/2014/main" id="{B565BA3F-01E3-47E4-99C1-6539592C85B6}"/>
                  </a:ext>
                </a:extLst>
              </p:cNvPr>
              <p:cNvSpPr/>
              <p:nvPr/>
            </p:nvSpPr>
            <p:spPr>
              <a:xfrm>
                <a:off x="0" y="0"/>
                <a:ext cx="14633076" cy="3606800"/>
              </a:xfrm>
              <a:custGeom>
                <a:avLst/>
                <a:gdLst/>
                <a:ahLst/>
                <a:cxnLst/>
                <a:rect l="l" t="t" r="r" b="b"/>
                <a:pathLst>
                  <a:path w="14633076" h="3606800">
                    <a:moveTo>
                      <a:pt x="14633076" y="0"/>
                    </a:moveTo>
                    <a:lnTo>
                      <a:pt x="1041400" y="0"/>
                    </a:lnTo>
                    <a:lnTo>
                      <a:pt x="0" y="1803400"/>
                    </a:lnTo>
                    <a:lnTo>
                      <a:pt x="1041400" y="3606800"/>
                    </a:lnTo>
                    <a:lnTo>
                      <a:pt x="14633076" y="3606800"/>
                    </a:lnTo>
                    <a:lnTo>
                      <a:pt x="13591676" y="180340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</p:spPr>
            <p:txBody>
              <a:bodyPr/>
              <a:lstStyle/>
              <a:p>
                <a:endParaRPr lang="vi-VN"/>
              </a:p>
            </p:txBody>
          </p:sp>
        </p:grpSp>
        <p:sp>
          <p:nvSpPr>
            <p:cNvPr id="11" name="TextBox 26">
              <a:extLst>
                <a:ext uri="{FF2B5EF4-FFF2-40B4-BE49-F238E27FC236}">
                  <a16:creationId xmlns:a16="http://schemas.microsoft.com/office/drawing/2014/main" id="{9DE3633C-C683-4C73-A37D-869DB6E2FEEF}"/>
                </a:ext>
              </a:extLst>
            </p:cNvPr>
            <p:cNvSpPr txBox="1"/>
            <p:nvPr/>
          </p:nvSpPr>
          <p:spPr>
            <a:xfrm rot="-188694">
              <a:off x="777078" y="451616"/>
              <a:ext cx="1569936" cy="1019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06"/>
                </a:lnSpc>
                <a:spcBef>
                  <a:spcPct val="0"/>
                </a:spcBef>
              </a:pPr>
              <a:endParaRPr lang="en-US" sz="4576">
                <a:solidFill>
                  <a:srgbClr val="FFFFFF"/>
                </a:solidFill>
                <a:latin typeface="Pink Chicken"/>
              </a:endParaRPr>
            </a:p>
          </p:txBody>
        </p:sp>
        <p:sp>
          <p:nvSpPr>
            <p:cNvPr id="12" name="TextBox 27">
              <a:extLst>
                <a:ext uri="{FF2B5EF4-FFF2-40B4-BE49-F238E27FC236}">
                  <a16:creationId xmlns:a16="http://schemas.microsoft.com/office/drawing/2014/main" id="{38E3FD77-D792-442B-8745-37DF60ED930E}"/>
                </a:ext>
              </a:extLst>
            </p:cNvPr>
            <p:cNvSpPr txBox="1"/>
            <p:nvPr/>
          </p:nvSpPr>
          <p:spPr>
            <a:xfrm rot="21306829">
              <a:off x="775632" y="1668207"/>
              <a:ext cx="1909070" cy="998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06"/>
                </a:lnSpc>
                <a:spcBef>
                  <a:spcPct val="0"/>
                </a:spcBef>
              </a:pPr>
              <a:endParaRPr lang="en-US" sz="4576" dirty="0">
                <a:solidFill>
                  <a:srgbClr val="FFFFFF"/>
                </a:solidFill>
                <a:latin typeface="Pink Chicken"/>
              </a:endParaRPr>
            </a:p>
          </p:txBody>
        </p:sp>
        <p:sp>
          <p:nvSpPr>
            <p:cNvPr id="13" name="TextBox 28">
              <a:extLst>
                <a:ext uri="{FF2B5EF4-FFF2-40B4-BE49-F238E27FC236}">
                  <a16:creationId xmlns:a16="http://schemas.microsoft.com/office/drawing/2014/main" id="{32FF4B58-F319-4D2E-80F3-E99D06DBE011}"/>
                </a:ext>
              </a:extLst>
            </p:cNvPr>
            <p:cNvSpPr txBox="1"/>
            <p:nvPr/>
          </p:nvSpPr>
          <p:spPr>
            <a:xfrm rot="409746">
              <a:off x="614981" y="2880933"/>
              <a:ext cx="1909070" cy="1019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06"/>
                </a:lnSpc>
                <a:spcBef>
                  <a:spcPct val="0"/>
                </a:spcBef>
              </a:pPr>
              <a:endParaRPr lang="en-US" sz="4576">
                <a:solidFill>
                  <a:srgbClr val="FFFFFF"/>
                </a:solidFill>
                <a:latin typeface="Pink Chicken"/>
              </a:endParaRPr>
            </a:p>
          </p:txBody>
        </p:sp>
        <p:sp>
          <p:nvSpPr>
            <p:cNvPr id="14" name="TextBox 29">
              <a:extLst>
                <a:ext uri="{FF2B5EF4-FFF2-40B4-BE49-F238E27FC236}">
                  <a16:creationId xmlns:a16="http://schemas.microsoft.com/office/drawing/2014/main" id="{7D2E5389-939D-495E-8E15-3D5762D78157}"/>
                </a:ext>
              </a:extLst>
            </p:cNvPr>
            <p:cNvSpPr txBox="1"/>
            <p:nvPr/>
          </p:nvSpPr>
          <p:spPr>
            <a:xfrm rot="409746">
              <a:off x="674038" y="4169177"/>
              <a:ext cx="1909070" cy="1019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06"/>
                </a:lnSpc>
                <a:spcBef>
                  <a:spcPct val="0"/>
                </a:spcBef>
              </a:pPr>
              <a:endParaRPr lang="en-US" sz="4576">
                <a:solidFill>
                  <a:srgbClr val="FFFFFF"/>
                </a:solidFill>
                <a:latin typeface="Pink Chicke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51538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D0CF"/>
        </a:solidFill>
        <a:effectLst/>
      </p:bgPr>
    </p:bg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"/>
          <p:cNvSpPr/>
          <p:nvPr/>
        </p:nvSpPr>
        <p:spPr>
          <a:xfrm>
            <a:off x="-1450385" y="6858000"/>
            <a:ext cx="853890" cy="246394"/>
          </a:xfrm>
          <a:custGeom>
            <a:avLst/>
            <a:gdLst/>
            <a:ahLst/>
            <a:cxnLst/>
            <a:rect l="l" t="t" r="r" b="b"/>
            <a:pathLst>
              <a:path w="853890" h="246394" extrusionOk="0">
                <a:moveTo>
                  <a:pt x="847312" y="0"/>
                </a:moveTo>
                <a:lnTo>
                  <a:pt x="853890" y="246394"/>
                </a:lnTo>
                <a:lnTo>
                  <a:pt x="13156" y="246394"/>
                </a:lnTo>
                <a:lnTo>
                  <a:pt x="0" y="95386"/>
                </a:lnTo>
                <a:lnTo>
                  <a:pt x="29893" y="92021"/>
                </a:lnTo>
                <a:lnTo>
                  <a:pt x="40354" y="127474"/>
                </a:lnTo>
                <a:lnTo>
                  <a:pt x="718447" y="53516"/>
                </a:lnTo>
                <a:cubicBezTo>
                  <a:pt x="718307" y="42170"/>
                  <a:pt x="718324" y="29564"/>
                  <a:pt x="718460" y="16011"/>
                </a:cubicBezTo>
                <a:lnTo>
                  <a:pt x="718485" y="14503"/>
                </a:lnTo>
                <a:lnTo>
                  <a:pt x="84731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669;p29"/>
          <p:cNvSpPr txBox="1">
            <a:spLocks/>
          </p:cNvSpPr>
          <p:nvPr/>
        </p:nvSpPr>
        <p:spPr>
          <a:xfrm>
            <a:off x="360530" y="209060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e Vietnam Pro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 Vietnam Pro"/>
                <a:sym typeface="Be Vietnam Pro"/>
              </a:rPr>
              <a:t>01</a:t>
            </a:r>
            <a:endParaRPr kumimoji="0" lang="en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 Vietnam Pro"/>
              <a:sym typeface="Be Vietnam Pro"/>
            </a:endParaRPr>
          </a:p>
        </p:txBody>
      </p:sp>
      <p:sp>
        <p:nvSpPr>
          <p:cNvPr id="6" name="Google Shape;707;p32"/>
          <p:cNvSpPr txBox="1">
            <a:spLocks/>
          </p:cNvSpPr>
          <p:nvPr/>
        </p:nvSpPr>
        <p:spPr>
          <a:xfrm>
            <a:off x="1299946" y="105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r>
              <a:rPr lang="en-US" sz="3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 DO CHỌN ĐỀ TÀI</a:t>
            </a:r>
            <a:endParaRPr lang="en-US" sz="3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2D95DD-B82B-3C9D-AB9E-B8BBA268E524}"/>
              </a:ext>
            </a:extLst>
          </p:cNvPr>
          <p:cNvSpPr txBox="1"/>
          <p:nvPr/>
        </p:nvSpPr>
        <p:spPr>
          <a:xfrm>
            <a:off x="240263" y="1640577"/>
            <a:ext cx="112923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ea typeface="STXihei" panose="020B0503020204020204" pitchFamily="2" charset="-122"/>
                <a:cs typeface="Times New Roman" panose="02020603050405020304" pitchFamily="18" charset="0"/>
              </a:rPr>
              <a:t>Khi </a:t>
            </a:r>
            <a:r>
              <a:rPr lang="en-US" sz="2400" dirty="0" err="1">
                <a:latin typeface="Times New Roman" panose="02020603050405020304" pitchFamily="18" charset="0"/>
                <a:ea typeface="STXihei" panose="020B0503020204020204" pitchFamily="2" charset="-122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ea typeface="STXihei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STXihei" panose="020B0503020204020204" pitchFamily="2" charset="-122"/>
                <a:cs typeface="Times New Roman" panose="02020603050405020304" pitchFamily="18" charset="0"/>
              </a:rPr>
              <a:t>nhiều</a:t>
            </a:r>
            <a:r>
              <a:rPr lang="en-US" sz="2400" dirty="0">
                <a:latin typeface="Times New Roman" panose="02020603050405020304" pitchFamily="18" charset="0"/>
                <a:ea typeface="STXihei" panose="020B0503020204020204" pitchFamily="2" charset="-122"/>
                <a:cs typeface="Times New Roman" panose="02020603050405020304" pitchFamily="18" charset="0"/>
              </a:rPr>
              <a:t> shop </a:t>
            </a:r>
            <a:r>
              <a:rPr lang="en-US" sz="2400" dirty="0" err="1">
                <a:latin typeface="Times New Roman" panose="02020603050405020304" pitchFamily="18" charset="0"/>
                <a:ea typeface="STXihei" panose="020B0503020204020204" pitchFamily="2" charset="-122"/>
                <a:cs typeface="Times New Roman" panose="02020603050405020304" pitchFamily="18" charset="0"/>
              </a:rPr>
              <a:t>tại</a:t>
            </a:r>
            <a:r>
              <a:rPr lang="en-US" sz="2400" dirty="0">
                <a:latin typeface="Times New Roman" panose="02020603050405020304" pitchFamily="18" charset="0"/>
                <a:ea typeface="STXihei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STXihei" panose="020B0503020204020204" pitchFamily="2" charset="-122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ea typeface="STXihei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STXihei" panose="020B0503020204020204" pitchFamily="2" charset="-122"/>
                <a:cs typeface="Times New Roman" panose="02020603050405020304" pitchFamily="18" charset="0"/>
              </a:rPr>
              <a:t>trang</a:t>
            </a:r>
            <a:r>
              <a:rPr lang="en-US" sz="2400" dirty="0">
                <a:latin typeface="Times New Roman" panose="02020603050405020304" pitchFamily="18" charset="0"/>
                <a:ea typeface="STXihei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STXihei" panose="020B0503020204020204" pitchFamily="2" charset="-122"/>
                <a:cs typeface="Times New Roman" panose="02020603050405020304" pitchFamily="18" charset="0"/>
              </a:rPr>
              <a:t>thương</a:t>
            </a:r>
            <a:r>
              <a:rPr lang="en-US" sz="2400" dirty="0">
                <a:latin typeface="Times New Roman" panose="02020603050405020304" pitchFamily="18" charset="0"/>
                <a:ea typeface="STXihei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STXihei" panose="020B0503020204020204" pitchFamily="2" charset="-122"/>
                <a:cs typeface="Times New Roman" panose="02020603050405020304" pitchFamily="18" charset="0"/>
              </a:rPr>
              <a:t>mại</a:t>
            </a:r>
            <a:r>
              <a:rPr lang="en-US" sz="2400" dirty="0">
                <a:latin typeface="Times New Roman" panose="02020603050405020304" pitchFamily="18" charset="0"/>
                <a:ea typeface="STXihei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STXihei" panose="020B0503020204020204" pitchFamily="2" charset="-122"/>
                <a:cs typeface="Times New Roman" panose="02020603050405020304" pitchFamily="18" charset="0"/>
              </a:rPr>
              <a:t>điện</a:t>
            </a:r>
            <a:r>
              <a:rPr lang="en-US" sz="2400" dirty="0">
                <a:latin typeface="Times New Roman" panose="02020603050405020304" pitchFamily="18" charset="0"/>
                <a:ea typeface="STXihei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STXihei" panose="020B0503020204020204" pitchFamily="2" charset="-122"/>
                <a:cs typeface="Times New Roman" panose="02020603050405020304" pitchFamily="18" charset="0"/>
              </a:rPr>
              <a:t>tử</a:t>
            </a:r>
            <a:r>
              <a:rPr lang="en-US" sz="2400" dirty="0">
                <a:latin typeface="Times New Roman" panose="02020603050405020304" pitchFamily="18" charset="0"/>
                <a:ea typeface="STXihei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STXihei" panose="020B0503020204020204" pitchFamily="2" charset="-122"/>
                <a:cs typeface="Times New Roman" panose="02020603050405020304" pitchFamily="18" charset="0"/>
              </a:rPr>
              <a:t>khác</a:t>
            </a:r>
            <a:r>
              <a:rPr lang="en-US" sz="2400" dirty="0">
                <a:latin typeface="Times New Roman" panose="02020603050405020304" pitchFamily="18" charset="0"/>
                <a:ea typeface="STXihei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STXihei" panose="020B0503020204020204" pitchFamily="2" charset="-122"/>
                <a:cs typeface="Times New Roman" panose="02020603050405020304" pitchFamily="18" charset="0"/>
              </a:rPr>
              <a:t>nhau</a:t>
            </a:r>
            <a:r>
              <a:rPr lang="en-US" sz="2400" dirty="0">
                <a:latin typeface="Times New Roman" panose="02020603050405020304" pitchFamily="18" charset="0"/>
                <a:ea typeface="STXihei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STXihei" panose="020B0503020204020204" pitchFamily="2" charset="-122"/>
                <a:cs typeface="Times New Roman" panose="02020603050405020304" pitchFamily="18" charset="0"/>
              </a:rPr>
              <a:t>nhưng</a:t>
            </a:r>
            <a:r>
              <a:rPr lang="en-US" sz="2400" dirty="0">
                <a:latin typeface="Times New Roman" panose="02020603050405020304" pitchFamily="18" charset="0"/>
                <a:ea typeface="STXihei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STXihei" panose="020B0503020204020204" pitchFamily="2" charset="-122"/>
                <a:cs typeface="Times New Roman" panose="02020603050405020304" pitchFamily="18" charset="0"/>
              </a:rPr>
              <a:t>muốn</a:t>
            </a:r>
            <a:r>
              <a:rPr lang="en-US" sz="2400" dirty="0">
                <a:latin typeface="Times New Roman" panose="02020603050405020304" pitchFamily="18" charset="0"/>
                <a:ea typeface="STXihei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STXihei" panose="020B0503020204020204" pitchFamily="2" charset="-122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ea typeface="STXihei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STXihei" panose="020B0503020204020204" pitchFamily="2" charset="-122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ea typeface="STXihei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STXihei" panose="020B0503020204020204" pitchFamily="2" charset="-122"/>
                <a:cs typeface="Times New Roman" panose="02020603050405020304" pitchFamily="18" charset="0"/>
              </a:rPr>
              <a:t>tập</a:t>
            </a:r>
            <a:r>
              <a:rPr lang="en-US" sz="2400" dirty="0">
                <a:latin typeface="Times New Roman" panose="02020603050405020304" pitchFamily="18" charset="0"/>
                <a:ea typeface="STXihei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STXihei" panose="020B0503020204020204" pitchFamily="2" charset="-122"/>
                <a:cs typeface="Times New Roman" panose="02020603050405020304" pitchFamily="18" charset="0"/>
              </a:rPr>
              <a:t>chung</a:t>
            </a:r>
            <a:r>
              <a:rPr lang="en-US" sz="2400" dirty="0">
                <a:latin typeface="Times New Roman" panose="02020603050405020304" pitchFamily="18" charset="0"/>
                <a:ea typeface="STXihei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STXihei" panose="020B0503020204020204" pitchFamily="2" charset="-122"/>
                <a:cs typeface="Times New Roman" panose="02020603050405020304" pitchFamily="18" charset="0"/>
              </a:rPr>
              <a:t>tại</a:t>
            </a:r>
            <a:r>
              <a:rPr lang="en-US" sz="2400" dirty="0">
                <a:latin typeface="Times New Roman" panose="02020603050405020304" pitchFamily="18" charset="0"/>
                <a:ea typeface="STXihei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STXihei" panose="020B0503020204020204" pitchFamily="2" charset="-122"/>
                <a:cs typeface="Times New Roman" panose="02020603050405020304" pitchFamily="18" charset="0"/>
              </a:rPr>
              <a:t>một</a:t>
            </a:r>
            <a:r>
              <a:rPr lang="en-US" sz="2400" dirty="0">
                <a:latin typeface="Times New Roman" panose="02020603050405020304" pitchFamily="18" charset="0"/>
                <a:ea typeface="STXihei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STXihei" panose="020B0503020204020204" pitchFamily="2" charset="-122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ea typeface="STXihei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STXihei" panose="020B0503020204020204" pitchFamily="2" charset="-122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ea typeface="STXihei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STXihei" panose="020B0503020204020204" pitchFamily="2" charset="-122"/>
                <a:cs typeface="Times New Roman" panose="02020603050405020304" pitchFamily="18" charset="0"/>
              </a:rPr>
              <a:t>nhất</a:t>
            </a:r>
            <a:r>
              <a:rPr lang="en-US" sz="2400" dirty="0">
                <a:latin typeface="Times New Roman" panose="02020603050405020304" pitchFamily="18" charset="0"/>
                <a:ea typeface="STXihei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STXihei" panose="020B0503020204020204" pitchFamily="2" charset="-122"/>
                <a:cs typeface="Times New Roman" panose="02020603050405020304" pitchFamily="18" charset="0"/>
              </a:rPr>
              <a:t>định</a:t>
            </a:r>
            <a:endParaRPr lang="en-US" sz="2400" dirty="0">
              <a:latin typeface="Times New Roman" panose="02020603050405020304" pitchFamily="18" charset="0"/>
              <a:ea typeface="STXihei" panose="020B0503020204020204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ea typeface="STXihei" panose="020B0503020204020204" pitchFamily="2" charset="-122"/>
              <a:cs typeface="Times New Roman" panose="02020603050405020304" pitchFamily="18" charset="0"/>
            </a:endParaRPr>
          </a:p>
          <a:p>
            <a:r>
              <a:rPr lang="vi-VN" sz="2400" dirty="0">
                <a:latin typeface="Times New Roman" panose="02020603050405020304" pitchFamily="18" charset="0"/>
                <a:ea typeface="STXihei" panose="020B0503020204020204" pitchFamily="2" charset="-122"/>
                <a:cs typeface="Times New Roman" panose="02020603050405020304" pitchFamily="18" charset="0"/>
              </a:rPr>
              <a:t>Tất cả sản phẩm từ các nền tảng khác nhau được tập trung quản lý tại một nơi, giúp việc theo dõi và quản lý trở nên dễ dàng hơn.</a:t>
            </a:r>
            <a:endParaRPr lang="en-US" sz="2400" dirty="0">
              <a:latin typeface="Times New Roman" panose="02020603050405020304" pitchFamily="18" charset="0"/>
              <a:ea typeface="STXihei" panose="020B0503020204020204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ea typeface="STXihei" panose="020B0503020204020204" pitchFamily="2" charset="-122"/>
              <a:cs typeface="Times New Roman" panose="02020603050405020304" pitchFamily="18" charset="0"/>
            </a:endParaRPr>
          </a:p>
          <a:p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Việc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tự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bộ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hóa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giúp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giảm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bớt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công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việc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thủ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công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tiết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kiệm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thời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gian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công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sức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so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với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việc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thủ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công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endParaRPr lang="en-US" sz="2400" dirty="0">
              <a:latin typeface="Times New Roman" panose="02020603050405020304" pitchFamily="18" charset="0"/>
              <a:ea typeface="STXihei" panose="020B0503020204020204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286440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D0CF"/>
        </a:solidFill>
        <a:effectLst/>
      </p:bgPr>
    </p:bg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"/>
          <p:cNvSpPr/>
          <p:nvPr/>
        </p:nvSpPr>
        <p:spPr>
          <a:xfrm>
            <a:off x="-1450385" y="6858000"/>
            <a:ext cx="853890" cy="246394"/>
          </a:xfrm>
          <a:custGeom>
            <a:avLst/>
            <a:gdLst/>
            <a:ahLst/>
            <a:cxnLst/>
            <a:rect l="l" t="t" r="r" b="b"/>
            <a:pathLst>
              <a:path w="853890" h="246394" extrusionOk="0">
                <a:moveTo>
                  <a:pt x="847312" y="0"/>
                </a:moveTo>
                <a:lnTo>
                  <a:pt x="853890" y="246394"/>
                </a:lnTo>
                <a:lnTo>
                  <a:pt x="13156" y="246394"/>
                </a:lnTo>
                <a:lnTo>
                  <a:pt x="0" y="95386"/>
                </a:lnTo>
                <a:lnTo>
                  <a:pt x="29893" y="92021"/>
                </a:lnTo>
                <a:lnTo>
                  <a:pt x="40354" y="127474"/>
                </a:lnTo>
                <a:lnTo>
                  <a:pt x="718447" y="53516"/>
                </a:lnTo>
                <a:cubicBezTo>
                  <a:pt x="718307" y="42170"/>
                  <a:pt x="718324" y="29564"/>
                  <a:pt x="718460" y="16011"/>
                </a:cubicBezTo>
                <a:lnTo>
                  <a:pt x="718485" y="14503"/>
                </a:lnTo>
                <a:lnTo>
                  <a:pt x="84731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669;p29"/>
          <p:cNvSpPr txBox="1">
            <a:spLocks/>
          </p:cNvSpPr>
          <p:nvPr/>
        </p:nvSpPr>
        <p:spPr>
          <a:xfrm>
            <a:off x="1364777" y="754968"/>
            <a:ext cx="1815150" cy="2242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e Vietnam Pro"/>
              <a:buNone/>
              <a:tabLst/>
              <a:defRPr/>
            </a:pPr>
            <a:r>
              <a:rPr kumimoji="0" lang="en" sz="8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 Vietnam Pro"/>
                <a:sym typeface="Be Vietnam Pro"/>
              </a:rPr>
              <a:t>02</a:t>
            </a:r>
            <a:endParaRPr kumimoji="0" lang="en" sz="8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 Vietnam Pro"/>
              <a:sym typeface="Be Vietnam Pro"/>
            </a:endParaRPr>
          </a:p>
        </p:txBody>
      </p:sp>
      <p:sp>
        <p:nvSpPr>
          <p:cNvPr id="5" name="Google Shape;675;p29"/>
          <p:cNvSpPr txBox="1">
            <a:spLocks/>
          </p:cNvSpPr>
          <p:nvPr/>
        </p:nvSpPr>
        <p:spPr>
          <a:xfrm>
            <a:off x="1364777" y="3166282"/>
            <a:ext cx="10770359" cy="33466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Mục tiêu của đề tài</a:t>
            </a:r>
            <a:endParaRPr lang="en-US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30182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D0CF"/>
        </a:solidFill>
        <a:effectLst/>
      </p:bgPr>
    </p:bg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"/>
          <p:cNvSpPr/>
          <p:nvPr/>
        </p:nvSpPr>
        <p:spPr>
          <a:xfrm>
            <a:off x="-1450385" y="6858000"/>
            <a:ext cx="853890" cy="246394"/>
          </a:xfrm>
          <a:custGeom>
            <a:avLst/>
            <a:gdLst/>
            <a:ahLst/>
            <a:cxnLst/>
            <a:rect l="l" t="t" r="r" b="b"/>
            <a:pathLst>
              <a:path w="853890" h="246394" extrusionOk="0">
                <a:moveTo>
                  <a:pt x="847312" y="0"/>
                </a:moveTo>
                <a:lnTo>
                  <a:pt x="853890" y="246394"/>
                </a:lnTo>
                <a:lnTo>
                  <a:pt x="13156" y="246394"/>
                </a:lnTo>
                <a:lnTo>
                  <a:pt x="0" y="95386"/>
                </a:lnTo>
                <a:lnTo>
                  <a:pt x="29893" y="92021"/>
                </a:lnTo>
                <a:lnTo>
                  <a:pt x="40354" y="127474"/>
                </a:lnTo>
                <a:lnTo>
                  <a:pt x="718447" y="53516"/>
                </a:lnTo>
                <a:cubicBezTo>
                  <a:pt x="718307" y="42170"/>
                  <a:pt x="718324" y="29564"/>
                  <a:pt x="718460" y="16011"/>
                </a:cubicBezTo>
                <a:lnTo>
                  <a:pt x="718485" y="14503"/>
                </a:lnTo>
                <a:lnTo>
                  <a:pt x="84731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669;p29"/>
          <p:cNvSpPr txBox="1">
            <a:spLocks/>
          </p:cNvSpPr>
          <p:nvPr/>
        </p:nvSpPr>
        <p:spPr>
          <a:xfrm>
            <a:off x="360530" y="209060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e Vietnam Pro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 Vietnam Pro"/>
                <a:sym typeface="Be Vietnam Pro"/>
              </a:rPr>
              <a:t>02</a:t>
            </a:r>
            <a:endParaRPr kumimoji="0" lang="en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 Vietnam Pro"/>
              <a:sym typeface="Be Vietnam Pro"/>
            </a:endParaRPr>
          </a:p>
        </p:txBody>
      </p:sp>
      <p:sp>
        <p:nvSpPr>
          <p:cNvPr id="5" name="Google Shape;707;p32"/>
          <p:cNvSpPr txBox="1">
            <a:spLocks/>
          </p:cNvSpPr>
          <p:nvPr/>
        </p:nvSpPr>
        <p:spPr>
          <a:xfrm>
            <a:off x="1299946" y="105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r>
              <a:rPr lang="en-US" sz="3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 TIÊU CỦA ĐỀ TÀI</a:t>
            </a:r>
            <a:endParaRPr lang="en-US" sz="3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710;p32"/>
          <p:cNvSpPr txBox="1">
            <a:spLocks/>
          </p:cNvSpPr>
          <p:nvPr/>
        </p:nvSpPr>
        <p:spPr>
          <a:xfrm>
            <a:off x="470080" y="1152539"/>
            <a:ext cx="10095527" cy="4552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24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Rèn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luyện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kỹ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thái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chuyên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nghiệp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Xây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dựng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thương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mại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điện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tử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tự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động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đồng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bộ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từ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Shopify,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ShopBase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về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endParaRPr lang="en-US" sz="24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VnPay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sắm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b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0369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D0CF"/>
        </a:solidFill>
        <a:effectLst/>
      </p:bgPr>
    </p:bg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"/>
          <p:cNvSpPr/>
          <p:nvPr/>
        </p:nvSpPr>
        <p:spPr>
          <a:xfrm>
            <a:off x="-1450385" y="6858000"/>
            <a:ext cx="853890" cy="246394"/>
          </a:xfrm>
          <a:custGeom>
            <a:avLst/>
            <a:gdLst/>
            <a:ahLst/>
            <a:cxnLst/>
            <a:rect l="l" t="t" r="r" b="b"/>
            <a:pathLst>
              <a:path w="853890" h="246394" extrusionOk="0">
                <a:moveTo>
                  <a:pt x="847312" y="0"/>
                </a:moveTo>
                <a:lnTo>
                  <a:pt x="853890" y="246394"/>
                </a:lnTo>
                <a:lnTo>
                  <a:pt x="13156" y="246394"/>
                </a:lnTo>
                <a:lnTo>
                  <a:pt x="0" y="95386"/>
                </a:lnTo>
                <a:lnTo>
                  <a:pt x="29893" y="92021"/>
                </a:lnTo>
                <a:lnTo>
                  <a:pt x="40354" y="127474"/>
                </a:lnTo>
                <a:lnTo>
                  <a:pt x="718447" y="53516"/>
                </a:lnTo>
                <a:cubicBezTo>
                  <a:pt x="718307" y="42170"/>
                  <a:pt x="718324" y="29564"/>
                  <a:pt x="718460" y="16011"/>
                </a:cubicBezTo>
                <a:lnTo>
                  <a:pt x="718485" y="14503"/>
                </a:lnTo>
                <a:lnTo>
                  <a:pt x="84731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669;p29"/>
          <p:cNvSpPr txBox="1">
            <a:spLocks/>
          </p:cNvSpPr>
          <p:nvPr/>
        </p:nvSpPr>
        <p:spPr>
          <a:xfrm>
            <a:off x="1364777" y="754968"/>
            <a:ext cx="1815150" cy="2242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e Vietnam Pro"/>
              <a:buNone/>
              <a:tabLst/>
              <a:defRPr/>
            </a:pPr>
            <a:r>
              <a:rPr kumimoji="0" lang="en" sz="8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 Vietnam Pro"/>
                <a:sym typeface="Be Vietnam Pro"/>
              </a:rPr>
              <a:t>03</a:t>
            </a:r>
            <a:endParaRPr kumimoji="0" lang="en" sz="8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 Vietnam Pro"/>
              <a:sym typeface="Be Vietnam Pro"/>
            </a:endParaRPr>
          </a:p>
        </p:txBody>
      </p:sp>
      <p:sp>
        <p:nvSpPr>
          <p:cNvPr id="5" name="Google Shape;675;p29"/>
          <p:cNvSpPr txBox="1">
            <a:spLocks/>
          </p:cNvSpPr>
          <p:nvPr/>
        </p:nvSpPr>
        <p:spPr>
          <a:xfrm>
            <a:off x="1364777" y="3166282"/>
            <a:ext cx="10770359" cy="33466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Nội dung nghiên cứu</a:t>
            </a:r>
            <a:endParaRPr lang="en-US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7339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D0CF"/>
        </a:solidFill>
        <a:effectLst/>
      </p:bgPr>
    </p:bg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"/>
          <p:cNvSpPr/>
          <p:nvPr/>
        </p:nvSpPr>
        <p:spPr>
          <a:xfrm>
            <a:off x="-1450385" y="6858000"/>
            <a:ext cx="853890" cy="246394"/>
          </a:xfrm>
          <a:custGeom>
            <a:avLst/>
            <a:gdLst/>
            <a:ahLst/>
            <a:cxnLst/>
            <a:rect l="l" t="t" r="r" b="b"/>
            <a:pathLst>
              <a:path w="853890" h="246394" extrusionOk="0">
                <a:moveTo>
                  <a:pt x="847312" y="0"/>
                </a:moveTo>
                <a:lnTo>
                  <a:pt x="853890" y="246394"/>
                </a:lnTo>
                <a:lnTo>
                  <a:pt x="13156" y="246394"/>
                </a:lnTo>
                <a:lnTo>
                  <a:pt x="0" y="95386"/>
                </a:lnTo>
                <a:lnTo>
                  <a:pt x="29893" y="92021"/>
                </a:lnTo>
                <a:lnTo>
                  <a:pt x="40354" y="127474"/>
                </a:lnTo>
                <a:lnTo>
                  <a:pt x="718447" y="53516"/>
                </a:lnTo>
                <a:cubicBezTo>
                  <a:pt x="718307" y="42170"/>
                  <a:pt x="718324" y="29564"/>
                  <a:pt x="718460" y="16011"/>
                </a:cubicBezTo>
                <a:lnTo>
                  <a:pt x="718485" y="14503"/>
                </a:lnTo>
                <a:lnTo>
                  <a:pt x="84731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669;p29"/>
          <p:cNvSpPr txBox="1">
            <a:spLocks/>
          </p:cNvSpPr>
          <p:nvPr/>
        </p:nvSpPr>
        <p:spPr>
          <a:xfrm>
            <a:off x="360530" y="209060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e Vietnam Pro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 Vietnam Pro"/>
                <a:sym typeface="Be Vietnam Pro"/>
              </a:rPr>
              <a:t>03</a:t>
            </a:r>
            <a:endParaRPr kumimoji="0" lang="en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 Vietnam Pro"/>
              <a:sym typeface="Be Vietnam Pro"/>
            </a:endParaRPr>
          </a:p>
        </p:txBody>
      </p:sp>
      <p:sp>
        <p:nvSpPr>
          <p:cNvPr id="5" name="Google Shape;707;p32"/>
          <p:cNvSpPr txBox="1">
            <a:spLocks/>
          </p:cNvSpPr>
          <p:nvPr/>
        </p:nvSpPr>
        <p:spPr>
          <a:xfrm>
            <a:off x="1299946" y="105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r>
              <a:rPr lang="en-US" sz="3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 NGHIÊN CỨU</a:t>
            </a:r>
            <a:endParaRPr lang="en-US" sz="3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99945" y="1800604"/>
            <a:ext cx="9604615" cy="308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Khảo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sát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sở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Lập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backend API.</a:t>
            </a:r>
          </a:p>
          <a:p>
            <a:pPr marL="342900" lvl="0" indent="-342900" algn="just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Lập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nối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tới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API.</a:t>
            </a:r>
          </a:p>
          <a:p>
            <a:pPr marL="342900" lvl="0" indent="-342900" algn="just">
              <a:lnSpc>
                <a:spcPct val="13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hoạch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đánh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thử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008737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D0CF"/>
        </a:solidFill>
        <a:effectLst/>
      </p:bgPr>
    </p:bg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"/>
          <p:cNvSpPr/>
          <p:nvPr/>
        </p:nvSpPr>
        <p:spPr>
          <a:xfrm>
            <a:off x="-1450385" y="6858000"/>
            <a:ext cx="853890" cy="246394"/>
          </a:xfrm>
          <a:custGeom>
            <a:avLst/>
            <a:gdLst/>
            <a:ahLst/>
            <a:cxnLst/>
            <a:rect l="l" t="t" r="r" b="b"/>
            <a:pathLst>
              <a:path w="853890" h="246394" extrusionOk="0">
                <a:moveTo>
                  <a:pt x="847312" y="0"/>
                </a:moveTo>
                <a:lnTo>
                  <a:pt x="853890" y="246394"/>
                </a:lnTo>
                <a:lnTo>
                  <a:pt x="13156" y="246394"/>
                </a:lnTo>
                <a:lnTo>
                  <a:pt x="0" y="95386"/>
                </a:lnTo>
                <a:lnTo>
                  <a:pt x="29893" y="92021"/>
                </a:lnTo>
                <a:lnTo>
                  <a:pt x="40354" y="127474"/>
                </a:lnTo>
                <a:lnTo>
                  <a:pt x="718447" y="53516"/>
                </a:lnTo>
                <a:cubicBezTo>
                  <a:pt x="718307" y="42170"/>
                  <a:pt x="718324" y="29564"/>
                  <a:pt x="718460" y="16011"/>
                </a:cubicBezTo>
                <a:lnTo>
                  <a:pt x="718485" y="14503"/>
                </a:lnTo>
                <a:lnTo>
                  <a:pt x="84731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669;p29"/>
          <p:cNvSpPr txBox="1">
            <a:spLocks/>
          </p:cNvSpPr>
          <p:nvPr/>
        </p:nvSpPr>
        <p:spPr>
          <a:xfrm>
            <a:off x="1364777" y="754968"/>
            <a:ext cx="1815150" cy="2242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e Vietnam Pro"/>
              <a:buNone/>
              <a:tabLst/>
              <a:defRPr/>
            </a:pPr>
            <a:r>
              <a:rPr kumimoji="0" lang="en" sz="8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 Vietnam Pro"/>
                <a:sym typeface="Be Vietnam Pro"/>
              </a:rPr>
              <a:t>04</a:t>
            </a:r>
            <a:endParaRPr kumimoji="0" lang="en" sz="8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 Vietnam Pro"/>
              <a:sym typeface="Be Vietnam Pro"/>
            </a:endParaRPr>
          </a:p>
        </p:txBody>
      </p:sp>
      <p:sp>
        <p:nvSpPr>
          <p:cNvPr id="5" name="Google Shape;675;p29"/>
          <p:cNvSpPr txBox="1">
            <a:spLocks/>
          </p:cNvSpPr>
          <p:nvPr/>
        </p:nvSpPr>
        <p:spPr>
          <a:xfrm>
            <a:off x="1364777" y="3166282"/>
            <a:ext cx="10770359" cy="33466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675;p29"/>
          <p:cNvSpPr txBox="1">
            <a:spLocks/>
          </p:cNvSpPr>
          <p:nvPr/>
        </p:nvSpPr>
        <p:spPr>
          <a:xfrm>
            <a:off x="1364777" y="3166282"/>
            <a:ext cx="7886130" cy="23724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Ngôn ngữ lập trình và Công cụ sử dụng</a:t>
            </a:r>
            <a:endParaRPr lang="en-US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11669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791</Words>
  <Application>Microsoft Office PowerPoint</Application>
  <PresentationFormat>Widescreen</PresentationFormat>
  <Paragraphs>150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Be Vietnam Pro</vt:lpstr>
      <vt:lpstr>Wingdings</vt:lpstr>
      <vt:lpstr>Times New Roman</vt:lpstr>
      <vt:lpstr>Calibri</vt:lpstr>
      <vt:lpstr>Pink Chicken</vt:lpstr>
      <vt:lpstr>Arial</vt:lpstr>
      <vt:lpstr>iCiel Cadena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Raethan Supatan</dc:creator>
  <cp:lastModifiedBy>Dũng Nguyễn Văn</cp:lastModifiedBy>
  <cp:revision>54</cp:revision>
  <dcterms:created xsi:type="dcterms:W3CDTF">2021-10-15T11:03:29Z</dcterms:created>
  <dcterms:modified xsi:type="dcterms:W3CDTF">2024-05-19T08:57:19Z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0x01010092370CD9C4495A4089D3AB2428DD4A79</vt:lpwstr>
  </property>
</Properties>
</file>